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4" r:id="rId1"/>
    <p:sldMasterId id="2147483670" r:id="rId2"/>
    <p:sldMasterId id="2147483674" r:id="rId3"/>
  </p:sldMasterIdLst>
  <p:notesMasterIdLst>
    <p:notesMasterId r:id="rId23"/>
  </p:notesMasterIdLst>
  <p:handoutMasterIdLst>
    <p:handoutMasterId r:id="rId24"/>
  </p:handoutMasterIdLst>
  <p:sldIdLst>
    <p:sldId id="269" r:id="rId4"/>
    <p:sldId id="275" r:id="rId5"/>
    <p:sldId id="289" r:id="rId6"/>
    <p:sldId id="305" r:id="rId7"/>
    <p:sldId id="315" r:id="rId8"/>
    <p:sldId id="316" r:id="rId9"/>
    <p:sldId id="293" r:id="rId10"/>
    <p:sldId id="306" r:id="rId11"/>
    <p:sldId id="309" r:id="rId12"/>
    <p:sldId id="317" r:id="rId13"/>
    <p:sldId id="308" r:id="rId14"/>
    <p:sldId id="310" r:id="rId15"/>
    <p:sldId id="312" r:id="rId16"/>
    <p:sldId id="318" r:id="rId17"/>
    <p:sldId id="313" r:id="rId18"/>
    <p:sldId id="320" r:id="rId19"/>
    <p:sldId id="321" r:id="rId20"/>
    <p:sldId id="314" r:id="rId21"/>
    <p:sldId id="274" r:id="rId22"/>
  </p:sldIdLst>
  <p:sldSz cx="12192000" cy="6858000"/>
  <p:notesSz cx="6858000" cy="9144000"/>
  <p:embeddedFontLst>
    <p:embeddedFont>
      <p:font typeface="맑은 고딕" panose="020B0503020000020004" pitchFamily="34" charset="-127"/>
      <p:regular r:id="rId25"/>
      <p:bold r:id="rId26"/>
    </p:embeddedFont>
    <p:embeddedFont>
      <p:font typeface="서울남산체 B" panose="02020603020101020101" pitchFamily="18" charset="-127"/>
      <p:regular r:id="rId27"/>
      <p:bold r:id="rId28"/>
    </p:embeddedFont>
    <p:embeddedFont>
      <p:font typeface="서울남산체 L" panose="02020603020101020101" pitchFamily="18" charset="-127"/>
      <p:regular r:id="rId29"/>
    </p:embeddedFont>
    <p:embeddedFont>
      <p:font typeface="서울남산체 M" panose="02020603020101020101" pitchFamily="18" charset="-127"/>
      <p:regular r:id="rId30"/>
    </p:embeddedFont>
    <p:embeddedFont>
      <p:font typeface="Cambria Math" panose="02040503050406030204" pitchFamily="18" charset="0"/>
      <p:regular r:id="rId31"/>
    </p:embeddedFont>
    <p:embeddedFont>
      <p:font typeface="SEOULNAMSAN M" panose="02020603020101020101" pitchFamily="18" charset="-127"/>
      <p:regular r:id="rId3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76E"/>
    <a:srgbClr val="5799D5"/>
    <a:srgbClr val="FFC1C1"/>
    <a:srgbClr val="2E75B6"/>
    <a:srgbClr val="FFFFFF"/>
    <a:srgbClr val="FCB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1" autoAdjust="0"/>
    <p:restoredTop sz="82789" autoAdjust="0"/>
  </p:normalViewPr>
  <p:slideViewPr>
    <p:cSldViewPr snapToGrid="0">
      <p:cViewPr varScale="1">
        <p:scale>
          <a:sx n="105" d="100"/>
          <a:sy n="105" d="100"/>
        </p:scale>
        <p:origin x="1840" y="184"/>
      </p:cViewPr>
      <p:guideLst>
        <p:guide orient="horz" pos="2160"/>
        <p:guide pos="3840"/>
      </p:guideLst>
    </p:cSldViewPr>
  </p:slideViewPr>
  <p:notesTextViewPr>
    <p:cViewPr>
      <p:scale>
        <a:sx n="1" d="1"/>
        <a:sy n="1" d="1"/>
      </p:scale>
      <p:origin x="0" y="0"/>
    </p:cViewPr>
  </p:notesTextViewPr>
  <p:notesViewPr>
    <p:cSldViewPr snapToGrid="0">
      <p:cViewPr varScale="1">
        <p:scale>
          <a:sx n="92" d="100"/>
          <a:sy n="92" d="100"/>
        </p:scale>
        <p:origin x="3730" y="9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32"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546E7E-6CE1-4F62-BC39-1BE7148D0D0D}" type="datetimeFigureOut">
              <a:rPr lang="ko-KR" altLang="en-US" smtClean="0"/>
              <a:t>2022. 8. 29.</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F56489-CFDC-4DF4-92D1-C366C0FB1731}" type="slidenum">
              <a:rPr lang="ko-KR" altLang="en-US" smtClean="0"/>
              <a:t>‹#›</a:t>
            </a:fld>
            <a:endParaRPr lang="ko-KR" altLang="en-US"/>
          </a:p>
        </p:txBody>
      </p:sp>
    </p:spTree>
    <p:extLst>
      <p:ext uri="{BB962C8B-B14F-4D97-AF65-F5344CB8AC3E}">
        <p14:creationId xmlns:p14="http://schemas.microsoft.com/office/powerpoint/2010/main" val="4149840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A1C54-2D0D-48EB-888A-9786B070F533}" type="datetimeFigureOut">
              <a:rPr lang="ko-KR" altLang="en-US" smtClean="0"/>
              <a:t>2022. 8. 29.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2C913-610E-4BF0-B55F-9CE65BBA65D1}" type="slidenum">
              <a:rPr lang="ko-KR" altLang="en-US" smtClean="0"/>
              <a:t>‹#›</a:t>
            </a:fld>
            <a:endParaRPr lang="ko-KR" altLang="en-US"/>
          </a:p>
        </p:txBody>
      </p:sp>
    </p:spTree>
    <p:extLst>
      <p:ext uri="{BB962C8B-B14F-4D97-AF65-F5344CB8AC3E}">
        <p14:creationId xmlns:p14="http://schemas.microsoft.com/office/powerpoint/2010/main" val="5329765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Hello everyone, Thank you for being here today. I’m </a:t>
            </a:r>
            <a:r>
              <a:rPr lang="en-US" altLang="ko-KR" sz="1200" kern="1200" dirty="0" err="1">
                <a:solidFill>
                  <a:schemeClr val="tx1"/>
                </a:solidFill>
                <a:effectLst/>
                <a:latin typeface="+mn-lt"/>
                <a:ea typeface="+mn-ea"/>
                <a:cs typeface="+mn-cs"/>
              </a:rPr>
              <a:t>Yujin</a:t>
            </a:r>
            <a:r>
              <a:rPr lang="en-US" altLang="ko-KR" sz="1200" kern="1200" dirty="0">
                <a:solidFill>
                  <a:schemeClr val="tx1"/>
                </a:solidFill>
                <a:effectLst/>
                <a:latin typeface="+mn-lt"/>
                <a:ea typeface="+mn-ea"/>
                <a:cs typeface="+mn-cs"/>
              </a:rPr>
              <a:t> Yang from </a:t>
            </a:r>
            <a:r>
              <a:rPr lang="en-US" altLang="ko-KR" sz="1200" kern="1200" dirty="0" err="1">
                <a:solidFill>
                  <a:schemeClr val="tx1"/>
                </a:solidFill>
                <a:effectLst/>
                <a:latin typeface="+mn-lt"/>
                <a:ea typeface="+mn-ea"/>
                <a:cs typeface="+mn-cs"/>
              </a:rPr>
              <a:t>Hansung</a:t>
            </a:r>
            <a:r>
              <a:rPr lang="en-US" altLang="ko-KR" sz="1200" kern="1200" dirty="0">
                <a:solidFill>
                  <a:schemeClr val="tx1"/>
                </a:solidFill>
                <a:effectLst/>
                <a:latin typeface="+mn-lt"/>
                <a:ea typeface="+mn-ea"/>
                <a:cs typeface="+mn-cs"/>
              </a:rPr>
              <a:t> University.</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 topic of my presentation is ‘Grover on Sparkle.’</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In this presentation, I’m going to talk about a quantum implementation for authenticated ciphers of SPARKLE</a:t>
            </a:r>
            <a:r>
              <a:rPr kumimoji="1" lang="en-US"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a:t>
            </a:fld>
            <a:endParaRPr lang="ko-KR" altLang="en-US"/>
          </a:p>
        </p:txBody>
      </p:sp>
    </p:spTree>
    <p:extLst>
      <p:ext uri="{BB962C8B-B14F-4D97-AF65-F5344CB8AC3E}">
        <p14:creationId xmlns:p14="http://schemas.microsoft.com/office/powerpoint/2010/main" val="158182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First step is Padding data.</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R is a length of block. The orange box is the calculation expression for the padding data step.</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 padding data M is the concatenation of the 8-bit binary 1 and 0s as many as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numbers.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 padded Associated data/Message are only used in rho1 function. We call this “fake padding”.</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In rho1, we didn't allocate padding qubits to compute only useful data, so saved 32 CNOT gates.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Second step is State Initialization. S is inner state, N is nonce, K is key.</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 is a sequential connection of K and N by using CNOT gates.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10</a:t>
            </a:fld>
            <a:endParaRPr lang="ko-KR" altLang="en-US"/>
          </a:p>
        </p:txBody>
      </p:sp>
    </p:spTree>
    <p:extLst>
      <p:ext uri="{BB962C8B-B14F-4D97-AF65-F5344CB8AC3E}">
        <p14:creationId xmlns:p14="http://schemas.microsoft.com/office/powerpoint/2010/main" val="2902133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Third step is Processing of associated data. At Add constant, constant A XORs to SR.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Because it is necessary to calculate only the part equal to 1 in the constant, an X gate was applied to the corresponding position of SL instead of declaring a constant qubit and performing SL and CNOT operations.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As a result, we saved gate resources and qubits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And then, as mentioned in the padding data phase, non-padded A is used when calculating rho1 function. Also, we used a X gate instead of single CNOT gate for padded data ‘1’.</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As you can see in the blue figure, by calculating only corresponding point we saved the number of CNOT gates.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11</a:t>
            </a:fld>
            <a:endParaRPr lang="ko-KR" altLang="en-US"/>
          </a:p>
        </p:txBody>
      </p:sp>
    </p:spTree>
    <p:extLst>
      <p:ext uri="{BB962C8B-B14F-4D97-AF65-F5344CB8AC3E}">
        <p14:creationId xmlns:p14="http://schemas.microsoft.com/office/powerpoint/2010/main" val="3130760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qubits and put Message M to Ciphertext C.</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We used X gates instead of using CNOT gate between M and C, so we saved gate resources.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Final step is Finalization. </a:t>
            </a:r>
            <a:r>
              <a:rPr lang="en-US" altLang="ko-KR" sz="1200" kern="1200" dirty="0" err="1">
                <a:solidFill>
                  <a:schemeClr val="tx1"/>
                </a:solidFill>
                <a:effectLst/>
                <a:latin typeface="+mn-lt"/>
                <a:ea typeface="+mn-ea"/>
                <a:cs typeface="+mn-cs"/>
              </a:rPr>
              <a:t>AddConstant</a:t>
            </a:r>
            <a:r>
              <a:rPr lang="en-US" altLang="ko-KR" sz="1200" kern="1200" dirty="0">
                <a:solidFill>
                  <a:schemeClr val="tx1"/>
                </a:solidFill>
                <a:effectLst/>
                <a:latin typeface="+mn-lt"/>
                <a:ea typeface="+mn-ea"/>
                <a:cs typeface="+mn-cs"/>
              </a:rPr>
              <a:t> is also implemented using only X gates as before. Consequently, we saved gate resources and qubits.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12</a:t>
            </a:fld>
            <a:endParaRPr lang="ko-KR" altLang="en-US"/>
          </a:p>
        </p:txBody>
      </p:sp>
    </p:spTree>
    <p:extLst>
      <p:ext uri="{BB962C8B-B14F-4D97-AF65-F5344CB8AC3E}">
        <p14:creationId xmlns:p14="http://schemas.microsoft.com/office/powerpoint/2010/main" val="404450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Oracle operation consists of Encryption operation and Reverse operation.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So, our proposed SCHWAEMM quantum circuit works twice as shown in Figure 3.</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13</a:t>
            </a:fld>
            <a:endParaRPr lang="ko-KR" altLang="en-US"/>
          </a:p>
        </p:txBody>
      </p:sp>
    </p:spTree>
    <p:extLst>
      <p:ext uri="{BB962C8B-B14F-4D97-AF65-F5344CB8AC3E}">
        <p14:creationId xmlns:p14="http://schemas.microsoft.com/office/powerpoint/2010/main" val="980686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Let’s talk about quantum resources cost estimation.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Table 1 shows detailed quantum resources required for SCHWAEMM quantum circuits at the Clifford + T level.</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Table 2 shows the quantum resources required for Grover’s oracle on SCHWAEMM.</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As you saw in front, Since the quantum circuit operates sequentially, table 2 is doubled Table 1 excluding the number of qubits.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14</a:t>
            </a:fld>
            <a:endParaRPr lang="ko-KR" altLang="en-US"/>
          </a:p>
        </p:txBody>
      </p:sp>
    </p:spTree>
    <p:extLst>
      <p:ext uri="{BB962C8B-B14F-4D97-AF65-F5344CB8AC3E}">
        <p14:creationId xmlns:p14="http://schemas.microsoft.com/office/powerpoint/2010/main" val="2613822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This is the part that evaluates the post-quantum security strength based on the estimated resources.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Table three shows quantum resources required for Grover’s key search on SCHWAEMM.</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Grover key search attack cost is the product of Total gates and Total depth.</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NIST security in table3 is post-quantum security requirements provided by NIST.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According to this, ciphers should be comparable to or higher than the Grover attack cost for AES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15</a:t>
            </a:fld>
            <a:endParaRPr lang="ko-KR" altLang="en-US"/>
          </a:p>
        </p:txBody>
      </p:sp>
    </p:spTree>
    <p:extLst>
      <p:ext uri="{BB962C8B-B14F-4D97-AF65-F5344CB8AC3E}">
        <p14:creationId xmlns:p14="http://schemas.microsoft.com/office/powerpoint/2010/main" val="733896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Attack is possible with fewer quantum resources, so appropriate security level cannot be achieved.</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Therefore, SCHWAEMM can be exposed to attack at a lower cost than AES with same key size.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16</a:t>
            </a:fld>
            <a:endParaRPr lang="ko-KR" altLang="en-US"/>
          </a:p>
        </p:txBody>
      </p:sp>
    </p:spTree>
    <p:extLst>
      <p:ext uri="{BB962C8B-B14F-4D97-AF65-F5344CB8AC3E}">
        <p14:creationId xmlns:p14="http://schemas.microsoft.com/office/powerpoint/2010/main" val="2379219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However, AES attack cost of table3 is the result of 2016 provided by </a:t>
            </a:r>
            <a:r>
              <a:rPr lang="en-US" altLang="ko-KR" sz="1200" kern="1200" dirty="0" err="1">
                <a:solidFill>
                  <a:schemeClr val="tx1"/>
                </a:solidFill>
                <a:effectLst/>
                <a:latin typeface="+mn-lt"/>
                <a:ea typeface="+mn-ea"/>
                <a:cs typeface="+mn-cs"/>
              </a:rPr>
              <a:t>Grassl</a:t>
            </a:r>
            <a:r>
              <a:rPr lang="en-US"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This circuit is not implemented by optimizing AES as a quantum circuit.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According to NIST, if the results of significantly reducing the quantum attack cost are presented, the estimated cost in post-quantum security requirements should be “conservatively” evaluated.</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Recently, Implementations for optimizing quantum circuits for AES have been proposed.</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Among them, compared with the attack cost for </a:t>
            </a:r>
            <a:r>
              <a:rPr lang="en-US" altLang="ko-KR" sz="1200" kern="1200" dirty="0" err="1">
                <a:solidFill>
                  <a:schemeClr val="tx1"/>
                </a:solidFill>
                <a:effectLst/>
                <a:latin typeface="+mn-lt"/>
                <a:ea typeface="+mn-ea"/>
                <a:cs typeface="+mn-cs"/>
              </a:rPr>
              <a:t>Jaques</a:t>
            </a:r>
            <a:r>
              <a:rPr lang="en-US" altLang="ko-KR" sz="1200" kern="1200" dirty="0">
                <a:solidFill>
                  <a:schemeClr val="tx1"/>
                </a:solidFill>
                <a:effectLst/>
                <a:latin typeface="+mn-lt"/>
                <a:ea typeface="+mn-ea"/>
                <a:cs typeface="+mn-cs"/>
              </a:rPr>
              <a:t> et </a:t>
            </a:r>
            <a:r>
              <a:rPr lang="en-US" altLang="ko-KR" sz="1200" kern="1200" dirty="0" err="1">
                <a:solidFill>
                  <a:schemeClr val="tx1"/>
                </a:solidFill>
                <a:effectLst/>
                <a:latin typeface="+mn-lt"/>
                <a:ea typeface="+mn-ea"/>
                <a:cs typeface="+mn-cs"/>
              </a:rPr>
              <a:t>al’s</a:t>
            </a:r>
            <a:r>
              <a:rPr lang="en-US" altLang="ko-KR" sz="1200" kern="1200" dirty="0">
                <a:solidFill>
                  <a:schemeClr val="tx1"/>
                </a:solidFill>
                <a:effectLst/>
                <a:latin typeface="+mn-lt"/>
                <a:ea typeface="+mn-ea"/>
                <a:cs typeface="+mn-cs"/>
              </a:rPr>
              <a:t> AES estimated, SCHWAEMM achieves an appropriate security level according to the key size.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17</a:t>
            </a:fld>
            <a:endParaRPr lang="ko-KR" altLang="en-US"/>
          </a:p>
        </p:txBody>
      </p:sp>
    </p:spTree>
    <p:extLst>
      <p:ext uri="{BB962C8B-B14F-4D97-AF65-F5344CB8AC3E}">
        <p14:creationId xmlns:p14="http://schemas.microsoft.com/office/powerpoint/2010/main" val="3486843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In conclusion, our implementation has been optimized by applying various techniques to minimize the cost. And we focused on reducing depth complexity as well as the qubit complexity. for example, if we use a few qubits and can save a large number of depth, we choose to allocate more qubits and </a:t>
            </a:r>
            <a:r>
              <a:rPr lang="en-US" altLang="ko-KR" sz="1200" kern="1200">
                <a:solidFill>
                  <a:schemeClr val="tx1"/>
                </a:solidFill>
                <a:effectLst/>
                <a:latin typeface="+mn-lt"/>
                <a:ea typeface="+mn-ea"/>
                <a:cs typeface="+mn-cs"/>
              </a:rPr>
              <a:t>reduce the depth.</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Let's talk about future work, we will Analyze the cost of Grover’s attack for other final candidate algorithms of NIST LWC, and evaluate the post-quantum security strength for other final candidate algorithms of NIST LWC.</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18</a:t>
            </a:fld>
            <a:endParaRPr lang="ko-KR" altLang="en-US"/>
          </a:p>
        </p:txBody>
      </p:sp>
    </p:spTree>
    <p:extLst>
      <p:ext uri="{BB962C8B-B14F-4D97-AF65-F5344CB8AC3E}">
        <p14:creationId xmlns:p14="http://schemas.microsoft.com/office/powerpoint/2010/main" val="3698011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Thank you for listening.</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Do you have any question?</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I'm not good at English, so if possible, I want answer this questions by email. Please understand this. If you have any questions, please send me by this email. I’d be pleased to answer them.</a:t>
            </a:r>
            <a:endParaRPr lang="ko-KR" altLang="ko-KR" sz="1200" kern="1200" dirty="0">
              <a:solidFill>
                <a:schemeClr val="tx1"/>
              </a:solidFill>
              <a:effectLst/>
              <a:latin typeface="+mn-lt"/>
              <a:ea typeface="+mn-ea"/>
              <a:cs typeface="+mn-cs"/>
            </a:endParaRPr>
          </a:p>
          <a:p>
            <a:pPr latinLnBrk="1"/>
            <a:r>
              <a:rPr lang="en-US" altLang="ko-KR" sz="1200" kern="1200">
                <a:solidFill>
                  <a:schemeClr val="tx1"/>
                </a:solidFill>
                <a:effectLst/>
                <a:latin typeface="+mn-lt"/>
                <a:ea typeface="+mn-ea"/>
                <a:cs typeface="+mn-cs"/>
              </a:rPr>
              <a:t>Thank you for listening.</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19</a:t>
            </a:fld>
            <a:endParaRPr lang="ko-KR" altLang="en-US"/>
          </a:p>
        </p:txBody>
      </p:sp>
    </p:spTree>
    <p:extLst>
      <p:ext uri="{BB962C8B-B14F-4D97-AF65-F5344CB8AC3E}">
        <p14:creationId xmlns:p14="http://schemas.microsoft.com/office/powerpoint/2010/main" val="2804922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I will divide my presentation into 4 parts.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First, let me talk about Introduction. This consists of motivation and contribution.</a:t>
            </a:r>
            <a:endParaRPr lang="ko-KR" altLang="ko-KR" sz="1200" kern="1200" dirty="0">
              <a:solidFill>
                <a:schemeClr val="tx1"/>
              </a:solidFill>
              <a:effectLst/>
              <a:latin typeface="+mn-lt"/>
              <a:ea typeface="+mn-ea"/>
              <a:cs typeface="+mn-cs"/>
            </a:endParaRPr>
          </a:p>
          <a:p>
            <a:pPr latinLnBrk="1"/>
            <a:r>
              <a:rPr lang="en-US" altLang="ko-KR" sz="1200" kern="1200" dirty="0" err="1">
                <a:solidFill>
                  <a:schemeClr val="tx1"/>
                </a:solidFill>
                <a:effectLst/>
                <a:latin typeface="+mn-lt"/>
                <a:ea typeface="+mn-ea"/>
                <a:cs typeface="+mn-cs"/>
              </a:rPr>
              <a:t>Aan</a:t>
            </a:r>
            <a:r>
              <a:rPr lang="en-US" altLang="ko-KR" sz="1200" kern="1200" dirty="0">
                <a:solidFill>
                  <a:schemeClr val="tx1"/>
                </a:solidFill>
                <a:effectLst/>
                <a:latin typeface="+mn-lt"/>
                <a:ea typeface="+mn-ea"/>
                <a:cs typeface="+mn-cs"/>
              </a:rPr>
              <a:t> then, we will move on to Background Quantum gates, and Grover’s algorithm for key search.</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Next, I will explain Body SPARKLE SCHWAEMM 128-128 and cost estimation..</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Lastly, we're going to look at Conclusion.</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2</a:t>
            </a:fld>
            <a:endParaRPr lang="ko-KR" altLang="en-US"/>
          </a:p>
        </p:txBody>
      </p:sp>
    </p:spTree>
    <p:extLst>
      <p:ext uri="{BB962C8B-B14F-4D97-AF65-F5344CB8AC3E}">
        <p14:creationId xmlns:p14="http://schemas.microsoft.com/office/powerpoint/2010/main" val="2069679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This part is Motivation of Introduction.</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At first, Quantum computers develop and Grover search algorithm appeared.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Grover search algorithm can reduce the complexity of searching for a secret key by as much as square root in a symmetric cryptosystem.</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As a result, The safety of ciphers based on these hard problems is threatened.</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Studies are underway to analyze threats to the Grover algorithm for symmetric cryptosystem.</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In recent years, the field of research has expanded to lightweight ciphers.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Among them, KNOT is the only quantum implementation of AEAD.</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So, we implemented AEAD of SPARKLE(NIST LWC final candidate) as a quantum circuit.</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3</a:t>
            </a:fld>
            <a:endParaRPr lang="ko-KR" altLang="en-US"/>
          </a:p>
        </p:txBody>
      </p:sp>
    </p:spTree>
    <p:extLst>
      <p:ext uri="{BB962C8B-B14F-4D97-AF65-F5344CB8AC3E}">
        <p14:creationId xmlns:p14="http://schemas.microsoft.com/office/powerpoint/2010/main" val="197307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These are our contributions.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First, We reported first quantum implementation of all parameters of SCHWAEMM which is AEAD of lightweight block cipher SPARKLE.</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Second, We Optimized the quantum circuit by reducing the depth and the number of qubits.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By using inverse operations and fake padding, and Implementing quantum additions in parallel.</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Lastly, we estimated the quantum resources and evaluated the post-quantum security level based on NIST security requirements by applying Grover’s search algorithm to proposed quantum circuit.</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4</a:t>
            </a:fld>
            <a:endParaRPr lang="ko-KR" altLang="en-US"/>
          </a:p>
        </p:txBody>
      </p:sp>
    </p:spTree>
    <p:extLst>
      <p:ext uri="{BB962C8B-B14F-4D97-AF65-F5344CB8AC3E}">
        <p14:creationId xmlns:p14="http://schemas.microsoft.com/office/powerpoint/2010/main" val="98425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Let me explain the quantum gates which is background.</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There are four representative quantum gates.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Look at 'a' in figure 1, X gate makes qubit x inversed like NOT gate in logical gates.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Next, CNOT gate stands for a controlled-not gate. Look at ‘b’, Green, blue each represents control qubit and target qubit. At CNOT Gate, if control qubit x0 is 1, target qubit x1 is inversed. The CNOT gate is able to generate entangled.</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And, The CNOT gate is used many times our proposed quantum circuit.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‘c’ of figure 1 is Toffoli gate. Toffoli gate is stands for a controlled-controlled-not gate.</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It can be seen as a CNOT gate with two control qubits. At Toffoli Gate, if both control qubits x0,x1 are 1, target qubit x2 is inversed.</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Swap gate makes qubits x0,x1 exchange. value of x0 becomes value of x1 and value of x1 becomes value of x0.</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5</a:t>
            </a:fld>
            <a:endParaRPr lang="ko-KR" altLang="en-US"/>
          </a:p>
        </p:txBody>
      </p:sp>
    </p:spTree>
    <p:extLst>
      <p:ext uri="{BB962C8B-B14F-4D97-AF65-F5344CB8AC3E}">
        <p14:creationId xmlns:p14="http://schemas.microsoft.com/office/powerpoint/2010/main" val="242076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Grover’s Algorithm can reduce the complexity of searching for a secret key by as much as square root.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This is the process of </a:t>
            </a:r>
            <a:r>
              <a:rPr lang="en-US" altLang="ko-KR" sz="1200" kern="1200" dirty="0" err="1">
                <a:solidFill>
                  <a:schemeClr val="tx1"/>
                </a:solidFill>
                <a:effectLst/>
                <a:latin typeface="+mn-lt"/>
                <a:ea typeface="+mn-ea"/>
                <a:cs typeface="+mn-cs"/>
              </a:rPr>
              <a:t>grover's</a:t>
            </a:r>
            <a:r>
              <a:rPr lang="en-US" altLang="ko-KR" sz="1200" kern="1200" dirty="0">
                <a:solidFill>
                  <a:schemeClr val="tx1"/>
                </a:solidFill>
                <a:effectLst/>
                <a:latin typeface="+mn-lt"/>
                <a:ea typeface="+mn-ea"/>
                <a:cs typeface="+mn-cs"/>
              </a:rPr>
              <a:t> algorithm for key search.</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At first, Through the use of Hadamard gates, n-qubit key has the same amplitude at all state of the qubits.</a:t>
            </a:r>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Hadamard gates makes qubits </a:t>
            </a:r>
            <a:r>
              <a:rPr lang="en-US" altLang="ko-KR" sz="1200" kern="1200" dirty="0" err="1">
                <a:solidFill>
                  <a:schemeClr val="tx1"/>
                </a:solidFill>
                <a:effectLst/>
                <a:latin typeface="+mn-lt"/>
                <a:ea typeface="+mn-ea"/>
                <a:cs typeface="+mn-cs"/>
              </a:rPr>
              <a:t>suerpositioned</a:t>
            </a:r>
            <a:r>
              <a:rPr lang="en-US" altLang="ko-KR" sz="1200" kern="1200" dirty="0">
                <a:solidFill>
                  <a:schemeClr val="tx1"/>
                </a:solidFill>
                <a:effectLst/>
                <a:latin typeface="+mn-lt"/>
                <a:ea typeface="+mn-ea"/>
                <a:cs typeface="+mn-cs"/>
              </a:rPr>
              <a:t> state. So that, all state of the qubits has the same amplitude.</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Look at the first step’s graph. When secret key is one zero, all four graph bars have the same value through the Hadamard gates.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Next, the oracle function f(x) consists of </a:t>
            </a:r>
            <a:r>
              <a:rPr lang="en-US" altLang="ko-KR" sz="1200" kern="1200" dirty="0" err="1">
                <a:solidFill>
                  <a:schemeClr val="tx1"/>
                </a:solidFill>
                <a:effectLst/>
                <a:latin typeface="+mn-lt"/>
                <a:ea typeface="+mn-ea"/>
                <a:cs typeface="+mn-cs"/>
              </a:rPr>
              <a:t>superpositioned</a:t>
            </a:r>
            <a:r>
              <a:rPr lang="en-US" altLang="ko-KR" sz="1200" kern="1200" dirty="0">
                <a:solidFill>
                  <a:schemeClr val="tx1"/>
                </a:solidFill>
                <a:effectLst/>
                <a:latin typeface="+mn-lt"/>
                <a:ea typeface="+mn-ea"/>
                <a:cs typeface="+mn-cs"/>
              </a:rPr>
              <a:t> key, ciphertext, and known ciphertext: blue key is the </a:t>
            </a:r>
            <a:r>
              <a:rPr lang="en-US" altLang="ko-KR" sz="1200" kern="1200" dirty="0" err="1">
                <a:solidFill>
                  <a:schemeClr val="tx1"/>
                </a:solidFill>
                <a:effectLst/>
                <a:latin typeface="+mn-lt"/>
                <a:ea typeface="+mn-ea"/>
                <a:cs typeface="+mn-cs"/>
              </a:rPr>
              <a:t>superpositioned</a:t>
            </a:r>
            <a:r>
              <a:rPr lang="en-US" altLang="ko-KR" sz="1200" kern="1200" dirty="0">
                <a:solidFill>
                  <a:schemeClr val="tx1"/>
                </a:solidFill>
                <a:effectLst/>
                <a:latin typeface="+mn-lt"/>
                <a:ea typeface="+mn-ea"/>
                <a:cs typeface="+mn-cs"/>
              </a:rPr>
              <a:t> key, green one is ciphertext using </a:t>
            </a:r>
            <a:r>
              <a:rPr lang="en-US" altLang="ko-KR" sz="1200" kern="1200" dirty="0" err="1">
                <a:solidFill>
                  <a:schemeClr val="tx1"/>
                </a:solidFill>
                <a:effectLst/>
                <a:latin typeface="+mn-lt"/>
                <a:ea typeface="+mn-ea"/>
                <a:cs typeface="+mn-cs"/>
              </a:rPr>
              <a:t>superpositioned</a:t>
            </a:r>
            <a:r>
              <a:rPr lang="en-US" altLang="ko-KR" sz="1200" kern="1200" dirty="0">
                <a:solidFill>
                  <a:schemeClr val="tx1"/>
                </a:solidFill>
                <a:effectLst/>
                <a:latin typeface="+mn-lt"/>
                <a:ea typeface="+mn-ea"/>
                <a:cs typeface="+mn-cs"/>
              </a:rPr>
              <a:t> key, red one c is known ciphertext.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f(x) is a function that compares ciphertext and known ciphertext.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If f(x) is one, that is, both values are same, sign of the solution key is changed to negative.</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 graph of second’s step shows that secret key one zero’s graph bar becomes negative.</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Third, Amplify the amplitude of the negative sign state.</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This value is closely related to the value of f(x). When f(x) is 1, it is added, and when f(x) is 0, it is subtracted, so the amplitude of the secret key increases and the remaining values decrease.</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Look at the graph, you can see that answer one, zero stands out.</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6</a:t>
            </a:fld>
            <a:endParaRPr lang="ko-KR" altLang="en-US"/>
          </a:p>
        </p:txBody>
      </p:sp>
    </p:spTree>
    <p:extLst>
      <p:ext uri="{BB962C8B-B14F-4D97-AF65-F5344CB8AC3E}">
        <p14:creationId xmlns:p14="http://schemas.microsoft.com/office/powerpoint/2010/main" val="671721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Now let’s move on to SPARKLE permutation implementation.</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First </a:t>
            </a:r>
            <a:r>
              <a:rPr lang="en-US" altLang="ko-KR" sz="1200" kern="1200" dirty="0" err="1">
                <a:solidFill>
                  <a:schemeClr val="tx1"/>
                </a:solidFill>
                <a:effectLst/>
                <a:latin typeface="+mn-lt"/>
                <a:ea typeface="+mn-ea"/>
                <a:cs typeface="+mn-cs"/>
              </a:rPr>
              <a:t>Alzette</a:t>
            </a:r>
            <a:r>
              <a:rPr lang="en-US" altLang="ko-KR" sz="1200" kern="1200" dirty="0">
                <a:solidFill>
                  <a:schemeClr val="tx1"/>
                </a:solidFill>
                <a:effectLst/>
                <a:latin typeface="+mn-lt"/>
                <a:ea typeface="+mn-ea"/>
                <a:cs typeface="+mn-cs"/>
              </a:rPr>
              <a:t> is a ARX-box. ARX stands for Addition, Rotation and XOR.</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Right algorithm is the quantum implementation of </a:t>
            </a:r>
            <a:r>
              <a:rPr lang="en-US" altLang="ko-KR" sz="1200" kern="1200" dirty="0" err="1">
                <a:solidFill>
                  <a:schemeClr val="tx1"/>
                </a:solidFill>
                <a:effectLst/>
                <a:latin typeface="+mn-lt"/>
                <a:ea typeface="+mn-ea"/>
                <a:cs typeface="+mn-cs"/>
              </a:rPr>
              <a:t>Alzette</a:t>
            </a:r>
            <a:r>
              <a:rPr lang="en-US"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CDKM ripple-carry adder that implemented ripple carry quantum adder, is used for Addition. Logical Swap is used for Rotation and XOR operation uses the CNOT gate.</a:t>
            </a:r>
            <a:endParaRPr lang="ko-KR" altLang="ko-KR" sz="1200" kern="1200" dirty="0">
              <a:solidFill>
                <a:schemeClr val="tx1"/>
              </a:solidFill>
              <a:effectLst/>
              <a:latin typeface="+mn-lt"/>
              <a:ea typeface="+mn-ea"/>
              <a:cs typeface="+mn-cs"/>
            </a:endParaRPr>
          </a:p>
          <a:p>
            <a:pPr latinLnBrk="1"/>
            <a:r>
              <a:rPr lang="en-US" altLang="ko-KR" sz="1200" kern="1200" dirty="0" err="1">
                <a:solidFill>
                  <a:schemeClr val="tx1"/>
                </a:solidFill>
                <a:effectLst/>
                <a:latin typeface="+mn-lt"/>
                <a:ea typeface="+mn-ea"/>
                <a:cs typeface="+mn-cs"/>
              </a:rPr>
              <a:t>Alzette</a:t>
            </a:r>
            <a:r>
              <a:rPr lang="en-US" altLang="ko-KR" sz="1200" kern="1200" dirty="0">
                <a:solidFill>
                  <a:schemeClr val="tx1"/>
                </a:solidFill>
                <a:effectLst/>
                <a:latin typeface="+mn-lt"/>
                <a:ea typeface="+mn-ea"/>
                <a:cs typeface="+mn-cs"/>
              </a:rPr>
              <a:t> consists of four branches. The black box is the example of single branch. The box represents the quantum circuit implementation of the equation on the right.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Left algorithm is the quantum implementation of Sparkle permutation. In Sparkle permutation, by allocating four ancilla qubits, we reduced depth.</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7</a:t>
            </a:fld>
            <a:endParaRPr lang="ko-KR" altLang="en-US"/>
          </a:p>
        </p:txBody>
      </p:sp>
    </p:spTree>
    <p:extLst>
      <p:ext uri="{BB962C8B-B14F-4D97-AF65-F5344CB8AC3E}">
        <p14:creationId xmlns:p14="http://schemas.microsoft.com/office/powerpoint/2010/main" val="13332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Second is Diffusion operator.</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 orange part is where the diffusion operator is used in SPARKLE PERMUTATION.</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Right algorithm is the quantum implementation of Diffusion operator.</a:t>
            </a:r>
            <a:endParaRPr lang="ko-KR" altLang="ko-KR" sz="1200" kern="1200" dirty="0">
              <a:solidFill>
                <a:schemeClr val="tx1"/>
              </a:solidFill>
              <a:effectLst/>
              <a:latin typeface="+mn-lt"/>
              <a:ea typeface="+mn-ea"/>
              <a:cs typeface="+mn-cs"/>
            </a:endParaRPr>
          </a:p>
          <a:p>
            <a:pPr latinLnBrk="1"/>
            <a:r>
              <a:rPr lang="en-US" altLang="ko-KR" sz="1200" kern="1200" dirty="0" err="1">
                <a:solidFill>
                  <a:schemeClr val="tx1"/>
                </a:solidFill>
                <a:effectLst/>
                <a:latin typeface="+mn-lt"/>
                <a:ea typeface="+mn-ea"/>
                <a:cs typeface="+mn-cs"/>
              </a:rPr>
              <a:t>txL</a:t>
            </a:r>
            <a:r>
              <a:rPr lang="en-US" altLang="ko-KR" sz="1200" kern="1200" dirty="0">
                <a:solidFill>
                  <a:schemeClr val="tx1"/>
                </a:solidFill>
                <a:effectLst/>
                <a:latin typeface="+mn-lt"/>
                <a:ea typeface="+mn-ea"/>
                <a:cs typeface="+mn-cs"/>
              </a:rPr>
              <a:t> means the left 16 qubits of </a:t>
            </a:r>
            <a:r>
              <a:rPr lang="en-US" altLang="ko-KR" sz="1200" kern="1200" dirty="0" err="1">
                <a:solidFill>
                  <a:schemeClr val="tx1"/>
                </a:solidFill>
                <a:effectLst/>
                <a:latin typeface="+mn-lt"/>
                <a:ea typeface="+mn-ea"/>
                <a:cs typeface="+mn-cs"/>
              </a:rPr>
              <a:t>tx</a:t>
            </a:r>
            <a:r>
              <a:rPr lang="en-US" altLang="ko-KR" sz="1200" kern="1200" dirty="0">
                <a:solidFill>
                  <a:schemeClr val="tx1"/>
                </a:solidFill>
                <a:effectLst/>
                <a:latin typeface="+mn-lt"/>
                <a:ea typeface="+mn-ea"/>
                <a:cs typeface="+mn-cs"/>
              </a:rPr>
              <a:t>, and CNOT Sixteen operator means operating by sixteen-bit.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We saved two qubits </a:t>
            </a:r>
            <a:r>
              <a:rPr lang="en-US" altLang="ko-KR" sz="1200" kern="1200" dirty="0" err="1">
                <a:solidFill>
                  <a:schemeClr val="tx1"/>
                </a:solidFill>
                <a:effectLst/>
                <a:latin typeface="+mn-lt"/>
                <a:ea typeface="+mn-ea"/>
                <a:cs typeface="+mn-cs"/>
              </a:rPr>
              <a:t>tx</a:t>
            </a:r>
            <a:r>
              <a:rPr lang="en-US" altLang="ko-KR" sz="1200" kern="1200" dirty="0">
                <a:solidFill>
                  <a:schemeClr val="tx1"/>
                </a:solidFill>
                <a:effectLst/>
                <a:latin typeface="+mn-lt"/>
                <a:ea typeface="+mn-ea"/>
                <a:cs typeface="+mn-cs"/>
              </a:rPr>
              <a:t>, ty by using the inverse operator / compute, </a:t>
            </a:r>
            <a:r>
              <a:rPr lang="en-US" altLang="ko-KR" sz="1200" kern="1200" dirty="0" err="1">
                <a:solidFill>
                  <a:schemeClr val="tx1"/>
                </a:solidFill>
                <a:effectLst/>
                <a:latin typeface="+mn-lt"/>
                <a:ea typeface="+mn-ea"/>
                <a:cs typeface="+mn-cs"/>
              </a:rPr>
              <a:t>uncompute</a:t>
            </a:r>
            <a:r>
              <a:rPr lang="en-US" altLang="ko-KR" sz="1200" kern="1200" dirty="0">
                <a:solidFill>
                  <a:schemeClr val="tx1"/>
                </a:solidFill>
                <a:effectLst/>
                <a:latin typeface="+mn-lt"/>
                <a:ea typeface="+mn-ea"/>
                <a:cs typeface="+mn-cs"/>
              </a:rPr>
              <a:t> of </a:t>
            </a:r>
            <a:r>
              <a:rPr lang="en-US" altLang="ko-KR" sz="1200" kern="1200" dirty="0" err="1">
                <a:solidFill>
                  <a:schemeClr val="tx1"/>
                </a:solidFill>
                <a:effectLst/>
                <a:latin typeface="+mn-lt"/>
                <a:ea typeface="+mn-ea"/>
                <a:cs typeface="+mn-cs"/>
              </a:rPr>
              <a:t>projectQ</a:t>
            </a:r>
            <a:r>
              <a:rPr lang="en-US" altLang="ko-KR" sz="1200" kern="1200" dirty="0">
                <a:solidFill>
                  <a:schemeClr val="tx1"/>
                </a:solidFill>
                <a:effectLst/>
                <a:latin typeface="+mn-lt"/>
                <a:ea typeface="+mn-ea"/>
                <a:cs typeface="+mn-cs"/>
              </a:rPr>
              <a:t> in order to use x0, y0 instead.</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Things in the Compute scope can be reversed through the </a:t>
            </a:r>
            <a:r>
              <a:rPr lang="en-US" altLang="ko-KR" sz="1200" kern="1200" dirty="0" err="1">
                <a:solidFill>
                  <a:schemeClr val="tx1"/>
                </a:solidFill>
                <a:effectLst/>
                <a:latin typeface="+mn-lt"/>
                <a:ea typeface="+mn-ea"/>
                <a:cs typeface="+mn-cs"/>
              </a:rPr>
              <a:t>Uncompute</a:t>
            </a:r>
            <a:r>
              <a:rPr lang="en-US" altLang="ko-KR" sz="1200" kern="1200" dirty="0">
                <a:solidFill>
                  <a:schemeClr val="tx1"/>
                </a:solidFill>
                <a:effectLst/>
                <a:latin typeface="+mn-lt"/>
                <a:ea typeface="+mn-ea"/>
                <a:cs typeface="+mn-cs"/>
              </a:rPr>
              <a:t> function only for quantum operations.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And after 16-bit Left shift represented blue one, right 16 bits value is meaningless because it is 0.</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Therefore, calculating only necessary gates saved the number of CNOT gates. (16</a:t>
            </a:r>
            <a:r>
              <a:rPr lang="ko-KR" altLang="ko-KR" sz="1200" kern="1200" dirty="0">
                <a:solidFill>
                  <a:schemeClr val="tx1"/>
                </a:solidFill>
                <a:effectLst/>
                <a:latin typeface="+mn-lt"/>
                <a:ea typeface="+mn-ea"/>
                <a:cs typeface="+mn-cs"/>
              </a:rPr>
              <a:t>개씩</a:t>
            </a:r>
            <a:r>
              <a:rPr lang="en-US"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Branch permutation uses SWAP gates.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8</a:t>
            </a:fld>
            <a:endParaRPr lang="ko-KR" altLang="en-US"/>
          </a:p>
        </p:txBody>
      </p:sp>
    </p:spTree>
    <p:extLst>
      <p:ext uri="{BB962C8B-B14F-4D97-AF65-F5344CB8AC3E}">
        <p14:creationId xmlns:p14="http://schemas.microsoft.com/office/powerpoint/2010/main" val="614125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This is Process of SCHWAEMM 128-128, and it consists of 5 steps: Padding data, State initialization, processing of associated data, encrypting and finalization.</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Let's look at the SCHWAEMM step-by-step implementation in the next page.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6002C913-610E-4BF0-B55F-9CE65BBA65D1}" type="slidenum">
              <a:rPr lang="ko-KR" altLang="en-US" smtClean="0"/>
              <a:t>9</a:t>
            </a:fld>
            <a:endParaRPr lang="ko-KR" altLang="en-US"/>
          </a:p>
        </p:txBody>
      </p:sp>
    </p:spTree>
    <p:extLst>
      <p:ext uri="{BB962C8B-B14F-4D97-AF65-F5344CB8AC3E}">
        <p14:creationId xmlns:p14="http://schemas.microsoft.com/office/powerpoint/2010/main" val="2703884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p:spTree>
      <p:nvGrpSpPr>
        <p:cNvPr id="1" name=""/>
        <p:cNvGrpSpPr/>
        <p:nvPr/>
      </p:nvGrpSpPr>
      <p:grpSpPr>
        <a:xfrm>
          <a:off x="0" y="0"/>
          <a:ext cx="0" cy="0"/>
          <a:chOff x="0" y="0"/>
          <a:chExt cx="0" cy="0"/>
        </a:xfrm>
      </p:grpSpPr>
      <p:sp>
        <p:nvSpPr>
          <p:cNvPr id="2" name="제목 1"/>
          <p:cNvSpPr>
            <a:spLocks noGrp="1"/>
          </p:cNvSpPr>
          <p:nvPr>
            <p:ph type="ctrTitle"/>
          </p:nvPr>
        </p:nvSpPr>
        <p:spPr>
          <a:xfrm>
            <a:off x="0" y="1223120"/>
            <a:ext cx="12192000" cy="2387600"/>
          </a:xfrm>
        </p:spPr>
        <p:txBody>
          <a:bodyPr anchor="ctr"/>
          <a:lstStyle>
            <a:lvl1pPr algn="ctr">
              <a:defRPr sz="6000" b="0">
                <a:latin typeface="+mj-ea"/>
                <a:ea typeface="+mj-ea"/>
                <a:cs typeface="함초롬돋움" panose="020B0604000101010101" pitchFamily="50" charset="-127"/>
              </a:defRPr>
            </a:lvl1pPr>
          </a:lstStyle>
          <a:p>
            <a:r>
              <a:rPr lang="ko-KR" altLang="en-US" dirty="0"/>
              <a:t>마스터 제목 스타일 편집</a:t>
            </a:r>
          </a:p>
        </p:txBody>
      </p:sp>
      <p:sp>
        <p:nvSpPr>
          <p:cNvPr id="3" name="부제목 2"/>
          <p:cNvSpPr>
            <a:spLocks noGrp="1"/>
          </p:cNvSpPr>
          <p:nvPr>
            <p:ph type="subTitle" idx="1"/>
          </p:nvPr>
        </p:nvSpPr>
        <p:spPr>
          <a:xfrm>
            <a:off x="-2" y="3794871"/>
            <a:ext cx="12192001" cy="1655762"/>
          </a:xfrm>
        </p:spPr>
        <p:txBody>
          <a:bodyPr anchor="ctr"/>
          <a:lstStyle>
            <a:lvl1pPr marL="0" indent="0" algn="ctr">
              <a:buNone/>
              <a:defRPr sz="2400">
                <a:latin typeface="+mn-ea"/>
                <a:ea typeface="+mn-ea"/>
                <a:cs typeface="함초롬돋움" panose="020B0604000101010101"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96" y="6195047"/>
            <a:ext cx="3026852" cy="642781"/>
          </a:xfrm>
          <a:prstGeom prst="rect">
            <a:avLst/>
          </a:prstGeom>
        </p:spPr>
      </p:pic>
      <p:pic>
        <p:nvPicPr>
          <p:cNvPr id="9" name="그림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80202" y="6215220"/>
            <a:ext cx="1311798" cy="642780"/>
          </a:xfrm>
          <a:prstGeom prst="rect">
            <a:avLst/>
          </a:prstGeom>
        </p:spPr>
      </p:pic>
    </p:spTree>
    <p:extLst>
      <p:ext uri="{BB962C8B-B14F-4D97-AF65-F5344CB8AC3E}">
        <p14:creationId xmlns:p14="http://schemas.microsoft.com/office/powerpoint/2010/main" val="1868263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11920" y="207747"/>
            <a:ext cx="11368160" cy="762163"/>
          </a:xfrm>
        </p:spPr>
        <p:txBody>
          <a:bodyPr>
            <a:normAutofit/>
          </a:bodyPr>
          <a:lstStyle>
            <a:lvl1pPr>
              <a:defRPr sz="3600"/>
            </a:lvl1pPr>
          </a:lstStyle>
          <a:p>
            <a:r>
              <a:rPr lang="ko-KR" altLang="en-US" dirty="0"/>
              <a:t>마스터 제목 스타일 편집</a:t>
            </a:r>
          </a:p>
        </p:txBody>
      </p:sp>
      <p:sp>
        <p:nvSpPr>
          <p:cNvPr id="20" name="모서리가 둥근 직사각형 19"/>
          <p:cNvSpPr/>
          <p:nvPr userDrawn="1"/>
        </p:nvSpPr>
        <p:spPr>
          <a:xfrm>
            <a:off x="411920" y="207747"/>
            <a:ext cx="11368160" cy="762163"/>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텍스트 개체 틀 8"/>
          <p:cNvSpPr>
            <a:spLocks noGrp="1"/>
          </p:cNvSpPr>
          <p:nvPr>
            <p:ph type="body" sz="quarter" idx="10"/>
          </p:nvPr>
        </p:nvSpPr>
        <p:spPr>
          <a:xfrm>
            <a:off x="411163" y="1152525"/>
            <a:ext cx="11369675" cy="505777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648387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목차">
    <p:spTree>
      <p:nvGrpSpPr>
        <p:cNvPr id="1" name=""/>
        <p:cNvGrpSpPr/>
        <p:nvPr/>
      </p:nvGrpSpPr>
      <p:grpSpPr>
        <a:xfrm>
          <a:off x="0" y="0"/>
          <a:ext cx="0" cy="0"/>
          <a:chOff x="0" y="0"/>
          <a:chExt cx="0" cy="0"/>
        </a:xfrm>
      </p:grpSpPr>
      <p:cxnSp>
        <p:nvCxnSpPr>
          <p:cNvPr id="9" name="직선 연결선 8"/>
          <p:cNvCxnSpPr>
            <a:cxnSpLocks/>
          </p:cNvCxnSpPr>
          <p:nvPr userDrawn="1"/>
        </p:nvCxnSpPr>
        <p:spPr>
          <a:xfrm>
            <a:off x="4863597" y="2208981"/>
            <a:ext cx="19940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텍스트 개체 틀 4"/>
          <p:cNvSpPr>
            <a:spLocks noGrp="1"/>
          </p:cNvSpPr>
          <p:nvPr>
            <p:ph type="body" sz="quarter" idx="11" hasCustomPrompt="1"/>
          </p:nvPr>
        </p:nvSpPr>
        <p:spPr>
          <a:xfrm>
            <a:off x="1055592" y="1691017"/>
            <a:ext cx="10071852"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70" name="텍스트 개체 틀 4"/>
          <p:cNvSpPr>
            <a:spLocks noGrp="1"/>
          </p:cNvSpPr>
          <p:nvPr>
            <p:ph type="body" sz="quarter" idx="25" hasCustomPrompt="1"/>
          </p:nvPr>
        </p:nvSpPr>
        <p:spPr>
          <a:xfrm>
            <a:off x="1055592" y="2606858"/>
            <a:ext cx="10071850"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76" name="텍스트 개체 틀 4"/>
          <p:cNvSpPr>
            <a:spLocks noGrp="1"/>
          </p:cNvSpPr>
          <p:nvPr>
            <p:ph type="body" sz="quarter" idx="27" hasCustomPrompt="1"/>
          </p:nvPr>
        </p:nvSpPr>
        <p:spPr>
          <a:xfrm>
            <a:off x="1055592" y="3526039"/>
            <a:ext cx="10071850"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79" name="텍스트 개체 틀 4"/>
          <p:cNvSpPr>
            <a:spLocks noGrp="1"/>
          </p:cNvSpPr>
          <p:nvPr>
            <p:ph type="body" sz="quarter" idx="29" hasCustomPrompt="1"/>
          </p:nvPr>
        </p:nvSpPr>
        <p:spPr>
          <a:xfrm>
            <a:off x="1055593" y="4441880"/>
            <a:ext cx="10071849"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11" name="모서리가 둥근 직사각형 19">
            <a:extLst>
              <a:ext uri="{FF2B5EF4-FFF2-40B4-BE49-F238E27FC236}">
                <a16:creationId xmlns:a16="http://schemas.microsoft.com/office/drawing/2014/main" id="{9A1001AF-7C71-4701-94B0-3772F84D3418}"/>
              </a:ext>
            </a:extLst>
          </p:cNvPr>
          <p:cNvSpPr/>
          <p:nvPr userDrawn="1"/>
        </p:nvSpPr>
        <p:spPr>
          <a:xfrm>
            <a:off x="1064556" y="1691018"/>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9">
            <a:extLst>
              <a:ext uri="{FF2B5EF4-FFF2-40B4-BE49-F238E27FC236}">
                <a16:creationId xmlns:a16="http://schemas.microsoft.com/office/drawing/2014/main" id="{D9E18A4C-9D39-4312-9D41-EA0FA0703DAD}"/>
              </a:ext>
            </a:extLst>
          </p:cNvPr>
          <p:cNvSpPr/>
          <p:nvPr userDrawn="1"/>
        </p:nvSpPr>
        <p:spPr>
          <a:xfrm>
            <a:off x="1064556" y="2603620"/>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9">
            <a:extLst>
              <a:ext uri="{FF2B5EF4-FFF2-40B4-BE49-F238E27FC236}">
                <a16:creationId xmlns:a16="http://schemas.microsoft.com/office/drawing/2014/main" id="{DD43020D-DDFD-4ED7-A112-51545002358E}"/>
              </a:ext>
            </a:extLst>
          </p:cNvPr>
          <p:cNvSpPr/>
          <p:nvPr userDrawn="1"/>
        </p:nvSpPr>
        <p:spPr>
          <a:xfrm>
            <a:off x="1064556" y="3532617"/>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9">
            <a:extLst>
              <a:ext uri="{FF2B5EF4-FFF2-40B4-BE49-F238E27FC236}">
                <a16:creationId xmlns:a16="http://schemas.microsoft.com/office/drawing/2014/main" id="{7B5C337D-B310-4C62-8229-6DD25DC8C899}"/>
              </a:ext>
            </a:extLst>
          </p:cNvPr>
          <p:cNvSpPr/>
          <p:nvPr userDrawn="1"/>
        </p:nvSpPr>
        <p:spPr>
          <a:xfrm>
            <a:off x="1064556" y="4445220"/>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491475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종료">
    <p:spTree>
      <p:nvGrpSpPr>
        <p:cNvPr id="1" name=""/>
        <p:cNvGrpSpPr/>
        <p:nvPr/>
      </p:nvGrpSpPr>
      <p:grpSpPr>
        <a:xfrm>
          <a:off x="0" y="0"/>
          <a:ext cx="0" cy="0"/>
          <a:chOff x="0" y="0"/>
          <a:chExt cx="0" cy="0"/>
        </a:xfrm>
      </p:grpSpPr>
      <p:sp>
        <p:nvSpPr>
          <p:cNvPr id="4" name="직사각형 3"/>
          <p:cNvSpPr/>
          <p:nvPr userDrawn="1"/>
        </p:nvSpPr>
        <p:spPr>
          <a:xfrm>
            <a:off x="0" y="2767280"/>
            <a:ext cx="12191999" cy="1323439"/>
          </a:xfrm>
          <a:prstGeom prst="rect">
            <a:avLst/>
          </a:prstGeom>
        </p:spPr>
        <p:txBody>
          <a:bodyPr wrap="square">
            <a:spAutoFit/>
          </a:bodyPr>
          <a:lstStyle/>
          <a:p>
            <a:pPr algn="ctr"/>
            <a:r>
              <a:rPr lang="en-US" altLang="ko-KR" sz="8000" dirty="0">
                <a:latin typeface="+mj-lt"/>
              </a:rPr>
              <a:t>Q &amp; A</a:t>
            </a:r>
            <a:endParaRPr lang="ko-KR" altLang="en-US" sz="8000" dirty="0">
              <a:latin typeface="+mj-lt"/>
            </a:endParaRPr>
          </a:p>
        </p:txBody>
      </p:sp>
    </p:spTree>
    <p:extLst>
      <p:ext uri="{BB962C8B-B14F-4D97-AF65-F5344CB8AC3E}">
        <p14:creationId xmlns:p14="http://schemas.microsoft.com/office/powerpoint/2010/main" val="13294381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
    <p:spTree>
      <p:nvGrpSpPr>
        <p:cNvPr id="1" name=""/>
        <p:cNvGrpSpPr/>
        <p:nvPr/>
      </p:nvGrpSpPr>
      <p:grpSpPr>
        <a:xfrm>
          <a:off x="0" y="0"/>
          <a:ext cx="0" cy="0"/>
          <a:chOff x="0" y="0"/>
          <a:chExt cx="0" cy="0"/>
        </a:xfrm>
      </p:grpSpPr>
      <p:sp>
        <p:nvSpPr>
          <p:cNvPr id="2" name="제목 1"/>
          <p:cNvSpPr>
            <a:spLocks noGrp="1"/>
          </p:cNvSpPr>
          <p:nvPr>
            <p:ph type="ctrTitle"/>
          </p:nvPr>
        </p:nvSpPr>
        <p:spPr>
          <a:xfrm>
            <a:off x="0" y="1223120"/>
            <a:ext cx="12192000" cy="2387600"/>
          </a:xfrm>
        </p:spPr>
        <p:txBody>
          <a:bodyPr anchor="ctr"/>
          <a:lstStyle>
            <a:lvl1pPr algn="ctr">
              <a:defRPr sz="6000" b="0">
                <a:latin typeface="+mj-ea"/>
                <a:ea typeface="+mj-ea"/>
                <a:cs typeface="함초롬돋움" panose="020B0604000101010101" pitchFamily="50" charset="-127"/>
              </a:defRPr>
            </a:lvl1pPr>
          </a:lstStyle>
          <a:p>
            <a:r>
              <a:rPr lang="ko-KR" altLang="en-US" dirty="0"/>
              <a:t>마스터 제목 스타일 편집</a:t>
            </a:r>
          </a:p>
        </p:txBody>
      </p:sp>
      <p:sp>
        <p:nvSpPr>
          <p:cNvPr id="3" name="부제목 2"/>
          <p:cNvSpPr>
            <a:spLocks noGrp="1"/>
          </p:cNvSpPr>
          <p:nvPr>
            <p:ph type="subTitle" idx="1"/>
          </p:nvPr>
        </p:nvSpPr>
        <p:spPr>
          <a:xfrm>
            <a:off x="-2" y="3794871"/>
            <a:ext cx="12192001" cy="1655762"/>
          </a:xfrm>
        </p:spPr>
        <p:txBody>
          <a:bodyPr anchor="ctr"/>
          <a:lstStyle>
            <a:lvl1pPr marL="0" indent="0" algn="ctr">
              <a:buNone/>
              <a:defRPr sz="2400">
                <a:latin typeface="+mn-ea"/>
                <a:ea typeface="+mn-ea"/>
                <a:cs typeface="함초롬돋움" panose="020B0604000101010101"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96" y="6195047"/>
            <a:ext cx="3026852" cy="642781"/>
          </a:xfrm>
          <a:prstGeom prst="rect">
            <a:avLst/>
          </a:prstGeom>
        </p:spPr>
      </p:pic>
      <p:pic>
        <p:nvPicPr>
          <p:cNvPr id="9" name="그림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80202" y="6215220"/>
            <a:ext cx="1311798" cy="642780"/>
          </a:xfrm>
          <a:prstGeom prst="rect">
            <a:avLst/>
          </a:prstGeom>
        </p:spPr>
      </p:pic>
    </p:spTree>
    <p:extLst>
      <p:ext uri="{BB962C8B-B14F-4D97-AF65-F5344CB8AC3E}">
        <p14:creationId xmlns:p14="http://schemas.microsoft.com/office/powerpoint/2010/main" val="2000851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목차">
    <p:spTree>
      <p:nvGrpSpPr>
        <p:cNvPr id="1" name=""/>
        <p:cNvGrpSpPr/>
        <p:nvPr/>
      </p:nvGrpSpPr>
      <p:grpSpPr>
        <a:xfrm>
          <a:off x="0" y="0"/>
          <a:ext cx="0" cy="0"/>
          <a:chOff x="0" y="0"/>
          <a:chExt cx="0" cy="0"/>
        </a:xfrm>
      </p:grpSpPr>
      <p:cxnSp>
        <p:nvCxnSpPr>
          <p:cNvPr id="9" name="직선 연결선 8"/>
          <p:cNvCxnSpPr>
            <a:cxnSpLocks/>
          </p:cNvCxnSpPr>
          <p:nvPr userDrawn="1"/>
        </p:nvCxnSpPr>
        <p:spPr>
          <a:xfrm>
            <a:off x="4863597" y="2208981"/>
            <a:ext cx="19940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텍스트 개체 틀 4"/>
          <p:cNvSpPr>
            <a:spLocks noGrp="1"/>
          </p:cNvSpPr>
          <p:nvPr>
            <p:ph type="body" sz="quarter" idx="11" hasCustomPrompt="1"/>
          </p:nvPr>
        </p:nvSpPr>
        <p:spPr>
          <a:xfrm>
            <a:off x="1055592" y="1691017"/>
            <a:ext cx="10071852"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70" name="텍스트 개체 틀 4"/>
          <p:cNvSpPr>
            <a:spLocks noGrp="1"/>
          </p:cNvSpPr>
          <p:nvPr>
            <p:ph type="body" sz="quarter" idx="25" hasCustomPrompt="1"/>
          </p:nvPr>
        </p:nvSpPr>
        <p:spPr>
          <a:xfrm>
            <a:off x="1055592" y="2606858"/>
            <a:ext cx="10071850"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76" name="텍스트 개체 틀 4"/>
          <p:cNvSpPr>
            <a:spLocks noGrp="1"/>
          </p:cNvSpPr>
          <p:nvPr>
            <p:ph type="body" sz="quarter" idx="27" hasCustomPrompt="1"/>
          </p:nvPr>
        </p:nvSpPr>
        <p:spPr>
          <a:xfrm>
            <a:off x="1055592" y="3526039"/>
            <a:ext cx="10071850"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79" name="텍스트 개체 틀 4"/>
          <p:cNvSpPr>
            <a:spLocks noGrp="1"/>
          </p:cNvSpPr>
          <p:nvPr>
            <p:ph type="body" sz="quarter" idx="29" hasCustomPrompt="1"/>
          </p:nvPr>
        </p:nvSpPr>
        <p:spPr>
          <a:xfrm>
            <a:off x="1055593" y="4441880"/>
            <a:ext cx="10071849"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11" name="모서리가 둥근 직사각형 19">
            <a:extLst>
              <a:ext uri="{FF2B5EF4-FFF2-40B4-BE49-F238E27FC236}">
                <a16:creationId xmlns:a16="http://schemas.microsoft.com/office/drawing/2014/main" id="{9A1001AF-7C71-4701-94B0-3772F84D3418}"/>
              </a:ext>
            </a:extLst>
          </p:cNvPr>
          <p:cNvSpPr/>
          <p:nvPr userDrawn="1"/>
        </p:nvSpPr>
        <p:spPr>
          <a:xfrm>
            <a:off x="1064556" y="1691018"/>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9">
            <a:extLst>
              <a:ext uri="{FF2B5EF4-FFF2-40B4-BE49-F238E27FC236}">
                <a16:creationId xmlns:a16="http://schemas.microsoft.com/office/drawing/2014/main" id="{D9E18A4C-9D39-4312-9D41-EA0FA0703DAD}"/>
              </a:ext>
            </a:extLst>
          </p:cNvPr>
          <p:cNvSpPr/>
          <p:nvPr userDrawn="1"/>
        </p:nvSpPr>
        <p:spPr>
          <a:xfrm>
            <a:off x="1064556" y="2603620"/>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9">
            <a:extLst>
              <a:ext uri="{FF2B5EF4-FFF2-40B4-BE49-F238E27FC236}">
                <a16:creationId xmlns:a16="http://schemas.microsoft.com/office/drawing/2014/main" id="{DD43020D-DDFD-4ED7-A112-51545002358E}"/>
              </a:ext>
            </a:extLst>
          </p:cNvPr>
          <p:cNvSpPr/>
          <p:nvPr userDrawn="1"/>
        </p:nvSpPr>
        <p:spPr>
          <a:xfrm>
            <a:off x="1064556" y="3532617"/>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9">
            <a:extLst>
              <a:ext uri="{FF2B5EF4-FFF2-40B4-BE49-F238E27FC236}">
                <a16:creationId xmlns:a16="http://schemas.microsoft.com/office/drawing/2014/main" id="{7B5C337D-B310-4C62-8229-6DD25DC8C899}"/>
              </a:ext>
            </a:extLst>
          </p:cNvPr>
          <p:cNvSpPr/>
          <p:nvPr userDrawn="1"/>
        </p:nvSpPr>
        <p:spPr>
          <a:xfrm>
            <a:off x="1064556" y="4445220"/>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805920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종료">
    <p:spTree>
      <p:nvGrpSpPr>
        <p:cNvPr id="1" name=""/>
        <p:cNvGrpSpPr/>
        <p:nvPr/>
      </p:nvGrpSpPr>
      <p:grpSpPr>
        <a:xfrm>
          <a:off x="0" y="0"/>
          <a:ext cx="0" cy="0"/>
          <a:chOff x="0" y="0"/>
          <a:chExt cx="0" cy="0"/>
        </a:xfrm>
      </p:grpSpPr>
      <p:sp>
        <p:nvSpPr>
          <p:cNvPr id="4" name="직사각형 3"/>
          <p:cNvSpPr/>
          <p:nvPr userDrawn="1"/>
        </p:nvSpPr>
        <p:spPr>
          <a:xfrm>
            <a:off x="0" y="2767280"/>
            <a:ext cx="12191999" cy="1323439"/>
          </a:xfrm>
          <a:prstGeom prst="rect">
            <a:avLst/>
          </a:prstGeom>
        </p:spPr>
        <p:txBody>
          <a:bodyPr wrap="square">
            <a:spAutoFit/>
          </a:bodyPr>
          <a:lstStyle/>
          <a:p>
            <a:pPr algn="ctr"/>
            <a:r>
              <a:rPr lang="en-US" altLang="ko-KR" sz="8000" dirty="0">
                <a:latin typeface="+mj-lt"/>
              </a:rPr>
              <a:t>Q &amp; A</a:t>
            </a:r>
            <a:endParaRPr lang="ko-KR" altLang="en-US" sz="8000" dirty="0">
              <a:latin typeface="+mj-lt"/>
            </a:endParaRPr>
          </a:p>
        </p:txBody>
      </p:sp>
    </p:spTree>
    <p:extLst>
      <p:ext uri="{BB962C8B-B14F-4D97-AF65-F5344CB8AC3E}">
        <p14:creationId xmlns:p14="http://schemas.microsoft.com/office/powerpoint/2010/main" val="13005146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p:spTree>
      <p:nvGrpSpPr>
        <p:cNvPr id="1" name=""/>
        <p:cNvGrpSpPr/>
        <p:nvPr/>
      </p:nvGrpSpPr>
      <p:grpSpPr>
        <a:xfrm>
          <a:off x="0" y="0"/>
          <a:ext cx="0" cy="0"/>
          <a:chOff x="0" y="0"/>
          <a:chExt cx="0" cy="0"/>
        </a:xfrm>
      </p:grpSpPr>
      <p:sp>
        <p:nvSpPr>
          <p:cNvPr id="2" name="제목 1"/>
          <p:cNvSpPr>
            <a:spLocks noGrp="1"/>
          </p:cNvSpPr>
          <p:nvPr>
            <p:ph type="ctrTitle"/>
          </p:nvPr>
        </p:nvSpPr>
        <p:spPr>
          <a:xfrm>
            <a:off x="0" y="1223120"/>
            <a:ext cx="12192000" cy="2387600"/>
          </a:xfrm>
        </p:spPr>
        <p:txBody>
          <a:bodyPr anchor="ctr"/>
          <a:lstStyle>
            <a:lvl1pPr algn="ctr">
              <a:defRPr sz="6000" b="0">
                <a:latin typeface="+mj-ea"/>
                <a:ea typeface="+mj-ea"/>
                <a:cs typeface="함초롬돋움" panose="020B0604000101010101" pitchFamily="50" charset="-127"/>
              </a:defRPr>
            </a:lvl1pPr>
          </a:lstStyle>
          <a:p>
            <a:r>
              <a:rPr lang="ko-KR" altLang="en-US" dirty="0"/>
              <a:t>마스터 제목 스타일 편집</a:t>
            </a:r>
          </a:p>
        </p:txBody>
      </p:sp>
      <p:sp>
        <p:nvSpPr>
          <p:cNvPr id="3" name="부제목 2"/>
          <p:cNvSpPr>
            <a:spLocks noGrp="1"/>
          </p:cNvSpPr>
          <p:nvPr>
            <p:ph type="subTitle" idx="1"/>
          </p:nvPr>
        </p:nvSpPr>
        <p:spPr>
          <a:xfrm>
            <a:off x="-2" y="3794871"/>
            <a:ext cx="12192001" cy="1655762"/>
          </a:xfrm>
        </p:spPr>
        <p:txBody>
          <a:bodyPr anchor="ctr"/>
          <a:lstStyle>
            <a:lvl1pPr marL="0" indent="0" algn="ctr">
              <a:buNone/>
              <a:defRPr sz="2400">
                <a:latin typeface="+mn-ea"/>
                <a:ea typeface="+mn-ea"/>
                <a:cs typeface="함초롬돋움" panose="020B0604000101010101"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96" y="6195047"/>
            <a:ext cx="3026852" cy="642781"/>
          </a:xfrm>
          <a:prstGeom prst="rect">
            <a:avLst/>
          </a:prstGeom>
        </p:spPr>
      </p:pic>
      <p:pic>
        <p:nvPicPr>
          <p:cNvPr id="9" name="그림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80202" y="6215220"/>
            <a:ext cx="1311798" cy="642780"/>
          </a:xfrm>
          <a:prstGeom prst="rect">
            <a:avLst/>
          </a:prstGeom>
        </p:spPr>
      </p:pic>
    </p:spTree>
    <p:extLst>
      <p:ext uri="{BB962C8B-B14F-4D97-AF65-F5344CB8AC3E}">
        <p14:creationId xmlns:p14="http://schemas.microsoft.com/office/powerpoint/2010/main" val="41012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목차">
    <p:spTree>
      <p:nvGrpSpPr>
        <p:cNvPr id="1" name=""/>
        <p:cNvGrpSpPr/>
        <p:nvPr/>
      </p:nvGrpSpPr>
      <p:grpSpPr>
        <a:xfrm>
          <a:off x="0" y="0"/>
          <a:ext cx="0" cy="0"/>
          <a:chOff x="0" y="0"/>
          <a:chExt cx="0" cy="0"/>
        </a:xfrm>
      </p:grpSpPr>
      <p:cxnSp>
        <p:nvCxnSpPr>
          <p:cNvPr id="9" name="직선 연결선 8"/>
          <p:cNvCxnSpPr>
            <a:cxnSpLocks/>
          </p:cNvCxnSpPr>
          <p:nvPr userDrawn="1"/>
        </p:nvCxnSpPr>
        <p:spPr>
          <a:xfrm>
            <a:off x="4863597" y="2208981"/>
            <a:ext cx="19940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텍스트 개체 틀 4"/>
          <p:cNvSpPr>
            <a:spLocks noGrp="1"/>
          </p:cNvSpPr>
          <p:nvPr>
            <p:ph type="body" sz="quarter" idx="11" hasCustomPrompt="1"/>
          </p:nvPr>
        </p:nvSpPr>
        <p:spPr>
          <a:xfrm>
            <a:off x="1055592" y="1691017"/>
            <a:ext cx="10071852"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70" name="텍스트 개체 틀 4"/>
          <p:cNvSpPr>
            <a:spLocks noGrp="1"/>
          </p:cNvSpPr>
          <p:nvPr>
            <p:ph type="body" sz="quarter" idx="25" hasCustomPrompt="1"/>
          </p:nvPr>
        </p:nvSpPr>
        <p:spPr>
          <a:xfrm>
            <a:off x="1055592" y="2606858"/>
            <a:ext cx="10071850"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76" name="텍스트 개체 틀 4"/>
          <p:cNvSpPr>
            <a:spLocks noGrp="1"/>
          </p:cNvSpPr>
          <p:nvPr>
            <p:ph type="body" sz="quarter" idx="27" hasCustomPrompt="1"/>
          </p:nvPr>
        </p:nvSpPr>
        <p:spPr>
          <a:xfrm>
            <a:off x="1055592" y="3526039"/>
            <a:ext cx="10071850"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79" name="텍스트 개체 틀 4"/>
          <p:cNvSpPr>
            <a:spLocks noGrp="1"/>
          </p:cNvSpPr>
          <p:nvPr>
            <p:ph type="body" sz="quarter" idx="29" hasCustomPrompt="1"/>
          </p:nvPr>
        </p:nvSpPr>
        <p:spPr>
          <a:xfrm>
            <a:off x="1055593" y="4441880"/>
            <a:ext cx="10071849" cy="718952"/>
          </a:xfrm>
          <a:ln w="28575">
            <a:noFill/>
          </a:ln>
        </p:spPr>
        <p:txBody>
          <a:bodyPr anchor="ctr">
            <a:normAutofit/>
          </a:bodyPr>
          <a:lstStyle>
            <a:lvl1pPr marL="0" indent="0">
              <a:buNone/>
              <a:defRPr sz="2800" b="0" baseline="0">
                <a:ln>
                  <a:solidFill>
                    <a:schemeClr val="bg2">
                      <a:lumMod val="25000"/>
                    </a:schemeClr>
                  </a:solidFill>
                </a:ln>
                <a:solidFill>
                  <a:schemeClr val="bg2">
                    <a:lumMod val="25000"/>
                  </a:schemeClr>
                </a:solidFill>
                <a:latin typeface="+mn-ea"/>
                <a:ea typeface="+mn-ea"/>
              </a:defRPr>
            </a:lvl1pPr>
          </a:lstStyle>
          <a:p>
            <a:pPr lvl="0"/>
            <a:r>
              <a:rPr lang="ko-KR" altLang="en-US" dirty="0"/>
              <a:t>제목</a:t>
            </a:r>
          </a:p>
        </p:txBody>
      </p:sp>
      <p:sp>
        <p:nvSpPr>
          <p:cNvPr id="11" name="모서리가 둥근 직사각형 19">
            <a:extLst>
              <a:ext uri="{FF2B5EF4-FFF2-40B4-BE49-F238E27FC236}">
                <a16:creationId xmlns:a16="http://schemas.microsoft.com/office/drawing/2014/main" id="{9A1001AF-7C71-4701-94B0-3772F84D3418}"/>
              </a:ext>
            </a:extLst>
          </p:cNvPr>
          <p:cNvSpPr/>
          <p:nvPr userDrawn="1"/>
        </p:nvSpPr>
        <p:spPr>
          <a:xfrm>
            <a:off x="1064556" y="1691018"/>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9">
            <a:extLst>
              <a:ext uri="{FF2B5EF4-FFF2-40B4-BE49-F238E27FC236}">
                <a16:creationId xmlns:a16="http://schemas.microsoft.com/office/drawing/2014/main" id="{D9E18A4C-9D39-4312-9D41-EA0FA0703DAD}"/>
              </a:ext>
            </a:extLst>
          </p:cNvPr>
          <p:cNvSpPr/>
          <p:nvPr userDrawn="1"/>
        </p:nvSpPr>
        <p:spPr>
          <a:xfrm>
            <a:off x="1064556" y="2603620"/>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9">
            <a:extLst>
              <a:ext uri="{FF2B5EF4-FFF2-40B4-BE49-F238E27FC236}">
                <a16:creationId xmlns:a16="http://schemas.microsoft.com/office/drawing/2014/main" id="{DD43020D-DDFD-4ED7-A112-51545002358E}"/>
              </a:ext>
            </a:extLst>
          </p:cNvPr>
          <p:cNvSpPr/>
          <p:nvPr userDrawn="1"/>
        </p:nvSpPr>
        <p:spPr>
          <a:xfrm>
            <a:off x="1064556" y="3532617"/>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9">
            <a:extLst>
              <a:ext uri="{FF2B5EF4-FFF2-40B4-BE49-F238E27FC236}">
                <a16:creationId xmlns:a16="http://schemas.microsoft.com/office/drawing/2014/main" id="{7B5C337D-B310-4C62-8229-6DD25DC8C899}"/>
              </a:ext>
            </a:extLst>
          </p:cNvPr>
          <p:cNvSpPr/>
          <p:nvPr userDrawn="1"/>
        </p:nvSpPr>
        <p:spPr>
          <a:xfrm>
            <a:off x="1064556" y="4445220"/>
            <a:ext cx="10062886" cy="715612"/>
          </a:xfrm>
          <a:prstGeom prst="round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79356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종료">
    <p:spTree>
      <p:nvGrpSpPr>
        <p:cNvPr id="1" name=""/>
        <p:cNvGrpSpPr/>
        <p:nvPr/>
      </p:nvGrpSpPr>
      <p:grpSpPr>
        <a:xfrm>
          <a:off x="0" y="0"/>
          <a:ext cx="0" cy="0"/>
          <a:chOff x="0" y="0"/>
          <a:chExt cx="0" cy="0"/>
        </a:xfrm>
      </p:grpSpPr>
      <p:sp>
        <p:nvSpPr>
          <p:cNvPr id="4" name="직사각형 3"/>
          <p:cNvSpPr/>
          <p:nvPr userDrawn="1"/>
        </p:nvSpPr>
        <p:spPr>
          <a:xfrm>
            <a:off x="0" y="2767280"/>
            <a:ext cx="12191999" cy="1323439"/>
          </a:xfrm>
          <a:prstGeom prst="rect">
            <a:avLst/>
          </a:prstGeom>
        </p:spPr>
        <p:txBody>
          <a:bodyPr wrap="square">
            <a:spAutoFit/>
          </a:bodyPr>
          <a:lstStyle/>
          <a:p>
            <a:pPr algn="ctr"/>
            <a:r>
              <a:rPr lang="en-US" altLang="ko-KR" sz="8000" dirty="0">
                <a:latin typeface="+mj-lt"/>
              </a:rPr>
              <a:t>Q &amp; A</a:t>
            </a:r>
            <a:endParaRPr lang="ko-KR" altLang="en-US" sz="8000" dirty="0">
              <a:latin typeface="+mj-lt"/>
            </a:endParaRPr>
          </a:p>
        </p:txBody>
      </p:sp>
    </p:spTree>
    <p:extLst>
      <p:ext uri="{BB962C8B-B14F-4D97-AF65-F5344CB8AC3E}">
        <p14:creationId xmlns:p14="http://schemas.microsoft.com/office/powerpoint/2010/main" val="19897942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8DAAC8-442A-4C15-9819-F07FF5E73150}" type="slidenum">
              <a:rPr lang="ko-KR" altLang="en-US" smtClean="0"/>
              <a:pPr/>
              <a:t>‹#›</a:t>
            </a:fld>
            <a:endParaRPr lang="ko-KR" altLang="en-US" dirty="0"/>
          </a:p>
        </p:txBody>
      </p:sp>
    </p:spTree>
    <p:extLst>
      <p:ext uri="{BB962C8B-B14F-4D97-AF65-F5344CB8AC3E}">
        <p14:creationId xmlns:p14="http://schemas.microsoft.com/office/powerpoint/2010/main" val="25966651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9" r:id="rId3"/>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8DAAC8-442A-4C15-9819-F07FF5E73150}" type="slidenum">
              <a:rPr lang="ko-KR" altLang="en-US" smtClean="0"/>
              <a:pPr/>
              <a:t>‹#›</a:t>
            </a:fld>
            <a:endParaRPr lang="ko-KR" altLang="en-US" dirty="0"/>
          </a:p>
        </p:txBody>
      </p:sp>
    </p:spTree>
    <p:extLst>
      <p:ext uri="{BB962C8B-B14F-4D97-AF65-F5344CB8AC3E}">
        <p14:creationId xmlns:p14="http://schemas.microsoft.com/office/powerpoint/2010/main" val="59344969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8DAAC8-442A-4C15-9819-F07FF5E73150}" type="slidenum">
              <a:rPr lang="ko-KR" altLang="en-US" smtClean="0"/>
              <a:pPr/>
              <a:t>‹#›</a:t>
            </a:fld>
            <a:endParaRPr lang="ko-KR" altLang="en-US" dirty="0"/>
          </a:p>
        </p:txBody>
      </p:sp>
    </p:spTree>
    <p:extLst>
      <p:ext uri="{BB962C8B-B14F-4D97-AF65-F5344CB8AC3E}">
        <p14:creationId xmlns:p14="http://schemas.microsoft.com/office/powerpoint/2010/main" val="77023231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0.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pPr>
              <a:lnSpc>
                <a:spcPct val="100000"/>
              </a:lnSpc>
            </a:pPr>
            <a:r>
              <a:rPr lang="en-US" altLang="ko-KR" sz="4400" b="1" dirty="0">
                <a:latin typeface="+mj-lt"/>
                <a:ea typeface="서울남산체 EB" panose="02020503020101020101" pitchFamily="18" charset="-127"/>
              </a:rPr>
              <a:t>Grover on Sparkle</a:t>
            </a:r>
            <a:endParaRPr lang="ko-KR" altLang="en-US" sz="4400" b="1" dirty="0">
              <a:latin typeface="+mj-lt"/>
              <a:ea typeface="서울남산체 EB" panose="02020503020101020101" pitchFamily="18" charset="-127"/>
            </a:endParaRPr>
          </a:p>
        </p:txBody>
      </p:sp>
      <p:sp>
        <p:nvSpPr>
          <p:cNvPr id="3" name="부제목 2"/>
          <p:cNvSpPr>
            <a:spLocks noGrp="1"/>
          </p:cNvSpPr>
          <p:nvPr>
            <p:ph type="subTitle" idx="1"/>
          </p:nvPr>
        </p:nvSpPr>
        <p:spPr/>
        <p:txBody>
          <a:bodyPr/>
          <a:lstStyle/>
          <a:p>
            <a:r>
              <a:rPr lang="en" altLang="ko-Kore-KR" b="1" dirty="0" err="1">
                <a:solidFill>
                  <a:srgbClr val="1C476E"/>
                </a:solidFill>
                <a:latin typeface="Arial" panose="020B0604020202020204" pitchFamily="34" charset="0"/>
                <a:cs typeface="Arial" panose="020B0604020202020204" pitchFamily="34" charset="0"/>
              </a:rPr>
              <a:t>Yujin</a:t>
            </a:r>
            <a:r>
              <a:rPr lang="en" altLang="ko-Kore-KR" b="1" dirty="0">
                <a:solidFill>
                  <a:srgbClr val="1C476E"/>
                </a:solidFill>
                <a:latin typeface="Arial" panose="020B0604020202020204" pitchFamily="34" charset="0"/>
                <a:cs typeface="Arial" panose="020B0604020202020204" pitchFamily="34" charset="0"/>
              </a:rPr>
              <a:t> Yang</a:t>
            </a:r>
            <a:r>
              <a:rPr lang="en" altLang="ko-Kore-KR" b="1" dirty="0">
                <a:latin typeface="Arial" panose="020B0604020202020204" pitchFamily="34" charset="0"/>
                <a:cs typeface="Arial" panose="020B0604020202020204" pitchFamily="34" charset="0"/>
              </a:rPr>
              <a:t>, </a:t>
            </a:r>
            <a:r>
              <a:rPr lang="en" altLang="ko-Kore-KR" dirty="0" err="1">
                <a:latin typeface="Arial" panose="020B0604020202020204" pitchFamily="34" charset="0"/>
                <a:cs typeface="Arial" panose="020B0604020202020204" pitchFamily="34" charset="0"/>
              </a:rPr>
              <a:t>Kyoungbae</a:t>
            </a:r>
            <a:r>
              <a:rPr lang="en" altLang="ko-Kore-KR" dirty="0">
                <a:latin typeface="Arial" panose="020B0604020202020204" pitchFamily="34" charset="0"/>
                <a:cs typeface="Arial" panose="020B0604020202020204" pitchFamily="34" charset="0"/>
              </a:rPr>
              <a:t> Jang, </a:t>
            </a:r>
            <a:r>
              <a:rPr lang="en" altLang="ko-Kore-KR" dirty="0" err="1">
                <a:latin typeface="Arial" panose="020B0604020202020204" pitchFamily="34" charset="0"/>
                <a:cs typeface="Arial" panose="020B0604020202020204" pitchFamily="34" charset="0"/>
              </a:rPr>
              <a:t>Hyunji</a:t>
            </a:r>
            <a:r>
              <a:rPr lang="en" altLang="ko-Kore-KR" dirty="0">
                <a:latin typeface="Arial" panose="020B0604020202020204" pitchFamily="34" charset="0"/>
                <a:cs typeface="Arial" panose="020B0604020202020204" pitchFamily="34" charset="0"/>
              </a:rPr>
              <a:t> Kim, </a:t>
            </a:r>
            <a:r>
              <a:rPr lang="en" altLang="ko-Kore-KR" dirty="0" err="1">
                <a:latin typeface="Arial" panose="020B0604020202020204" pitchFamily="34" charset="0"/>
                <a:cs typeface="Arial" panose="020B0604020202020204" pitchFamily="34" charset="0"/>
              </a:rPr>
              <a:t>Gyeongju</a:t>
            </a:r>
            <a:r>
              <a:rPr lang="en" altLang="ko-Kore-KR" dirty="0">
                <a:latin typeface="Arial" panose="020B0604020202020204" pitchFamily="34" charset="0"/>
                <a:cs typeface="Arial" panose="020B0604020202020204" pitchFamily="34" charset="0"/>
              </a:rPr>
              <a:t> Song, and </a:t>
            </a:r>
            <a:r>
              <a:rPr lang="en" altLang="ko-Kore-KR" dirty="0" err="1">
                <a:latin typeface="Arial" panose="020B0604020202020204" pitchFamily="34" charset="0"/>
                <a:cs typeface="Arial" panose="020B0604020202020204" pitchFamily="34" charset="0"/>
              </a:rPr>
              <a:t>Hwajeong</a:t>
            </a:r>
            <a:r>
              <a:rPr lang="en" altLang="ko-Kore-KR" dirty="0">
                <a:latin typeface="Arial" panose="020B0604020202020204" pitchFamily="34" charset="0"/>
                <a:cs typeface="Arial" panose="020B0604020202020204" pitchFamily="34" charset="0"/>
              </a:rPr>
              <a:t> </a:t>
            </a:r>
            <a:r>
              <a:rPr lang="en" altLang="ko-Kore-KR" dirty="0" err="1">
                <a:latin typeface="Arial" panose="020B0604020202020204" pitchFamily="34" charset="0"/>
                <a:cs typeface="Arial" panose="020B0604020202020204" pitchFamily="34" charset="0"/>
              </a:rPr>
              <a:t>Seo</a:t>
            </a:r>
            <a:endParaRPr lang="en" altLang="ko-Kore-KR" dirty="0">
              <a:latin typeface="Arial" panose="020B0604020202020204" pitchFamily="34" charset="0"/>
              <a:cs typeface="Arial" panose="020B0604020202020204" pitchFamily="34" charset="0"/>
            </a:endParaRPr>
          </a:p>
          <a:p>
            <a:r>
              <a:rPr lang="en" altLang="ko-Kore-KR" dirty="0" err="1">
                <a:latin typeface="Arial" panose="020B0604020202020204" pitchFamily="34" charset="0"/>
                <a:cs typeface="Arial" panose="020B0604020202020204" pitchFamily="34" charset="0"/>
              </a:rPr>
              <a:t>Hansung</a:t>
            </a:r>
            <a:r>
              <a:rPr lang="en" altLang="ko-Kore-KR" dirty="0">
                <a:latin typeface="Arial" panose="020B0604020202020204" pitchFamily="34" charset="0"/>
                <a:cs typeface="Arial" panose="020B0604020202020204" pitchFamily="34" charset="0"/>
              </a:rPr>
              <a:t> University</a:t>
            </a:r>
          </a:p>
          <a:p>
            <a:r>
              <a:rPr lang="en" altLang="ko-Kore-KR" sz="2000" dirty="0">
                <a:latin typeface="Arial" panose="020B0604020202020204" pitchFamily="34" charset="0"/>
                <a:cs typeface="Arial" panose="020B0604020202020204" pitchFamily="34" charset="0"/>
              </a:rPr>
              <a:t>yujin.yang34@gmail.com</a:t>
            </a:r>
          </a:p>
        </p:txBody>
      </p:sp>
    </p:spTree>
    <p:extLst>
      <p:ext uri="{BB962C8B-B14F-4D97-AF65-F5344CB8AC3E}">
        <p14:creationId xmlns:p14="http://schemas.microsoft.com/office/powerpoint/2010/main" val="2406322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0BB77C1-5D91-6929-B76A-7DC1247167C3}"/>
              </a:ext>
            </a:extLst>
          </p:cNvPr>
          <p:cNvSpPr/>
          <p:nvPr/>
        </p:nvSpPr>
        <p:spPr>
          <a:xfrm>
            <a:off x="1080385" y="2255987"/>
            <a:ext cx="3317831" cy="414336"/>
          </a:xfrm>
          <a:prstGeom prst="rect">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6" name="직사각형 5">
            <a:extLst>
              <a:ext uri="{FF2B5EF4-FFF2-40B4-BE49-F238E27FC236}">
                <a16:creationId xmlns:a16="http://schemas.microsoft.com/office/drawing/2014/main" id="{6701AB8F-E595-D32F-1E98-00DA1CC2919A}"/>
              </a:ext>
            </a:extLst>
          </p:cNvPr>
          <p:cNvSpPr/>
          <p:nvPr/>
        </p:nvSpPr>
        <p:spPr>
          <a:xfrm>
            <a:off x="5431326" y="4846512"/>
            <a:ext cx="1293893" cy="414336"/>
          </a:xfrm>
          <a:prstGeom prst="rect">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mn-cs"/>
            </a:endParaRPr>
          </a:p>
        </p:txBody>
      </p:sp>
      <p:cxnSp>
        <p:nvCxnSpPr>
          <p:cNvPr id="35" name="꺾인 연결선[E] 34">
            <a:extLst>
              <a:ext uri="{FF2B5EF4-FFF2-40B4-BE49-F238E27FC236}">
                <a16:creationId xmlns:a16="http://schemas.microsoft.com/office/drawing/2014/main" id="{159618FC-58BD-698D-AC47-F650E6669480}"/>
              </a:ext>
            </a:extLst>
          </p:cNvPr>
          <p:cNvCxnSpPr>
            <a:cxnSpLocks/>
          </p:cNvCxnSpPr>
          <p:nvPr/>
        </p:nvCxnSpPr>
        <p:spPr>
          <a:xfrm rot="16200000" flipH="1">
            <a:off x="6080624" y="3307080"/>
            <a:ext cx="1306" cy="5184000"/>
          </a:xfrm>
          <a:prstGeom prst="bentConnector3">
            <a:avLst>
              <a:gd name="adj1" fmla="val -3108889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Padding Data &amp; State Initialization </a:t>
            </a:r>
            <a:endParaRPr lang="ko-KR" altLang="en-US" dirty="0">
              <a:latin typeface="서울남산체 B" panose="02020503020101020101" pitchFamily="18" charset="-127"/>
              <a:ea typeface="서울남산체 B" panose="02020503020101020101" pitchFamily="18"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19155D-7B2D-4F58-3E4B-2DE0042BC802}"/>
                  </a:ext>
                </a:extLst>
              </p:cNvPr>
              <p:cNvSpPr txBox="1"/>
              <p:nvPr/>
            </p:nvSpPr>
            <p:spPr>
              <a:xfrm>
                <a:off x="1080386" y="2257033"/>
                <a:ext cx="3317831"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b="1" i="1" dirty="0" smtClean="0">
                              <a:latin typeface="Cambria Math" panose="02040503050406030204" pitchFamily="18" charset="0"/>
                            </a:rPr>
                          </m:ctrlPr>
                        </m:sSubPr>
                        <m:e>
                          <m:r>
                            <a:rPr kumimoji="1" lang="en-US" altLang="ko-KR" b="1" i="1" dirty="0" smtClean="0">
                              <a:latin typeface="Cambria Math" panose="02040503050406030204" pitchFamily="18" charset="0"/>
                            </a:rPr>
                            <m:t>𝑷𝒂𝒅</m:t>
                          </m:r>
                        </m:e>
                        <m:sub>
                          <m:r>
                            <a:rPr kumimoji="1" lang="en-US" altLang="ko-KR" b="1" i="1" dirty="0" smtClean="0">
                              <a:latin typeface="Cambria Math" panose="02040503050406030204" pitchFamily="18" charset="0"/>
                            </a:rPr>
                            <m:t>𝒓</m:t>
                          </m:r>
                        </m:sub>
                      </m:sSub>
                      <m:d>
                        <m:dPr>
                          <m:ctrlPr>
                            <a:rPr kumimoji="1" lang="en-US" altLang="ko-KR" b="1" i="1" dirty="0" smtClean="0">
                              <a:latin typeface="Cambria Math" panose="02040503050406030204" pitchFamily="18" charset="0"/>
                            </a:rPr>
                          </m:ctrlPr>
                        </m:dPr>
                        <m:e>
                          <m:r>
                            <a:rPr kumimoji="1" lang="en-US" altLang="ko-KR" b="1" i="1" dirty="0" smtClean="0">
                              <a:latin typeface="Cambria Math" panose="02040503050406030204" pitchFamily="18" charset="0"/>
                            </a:rPr>
                            <m:t>𝑴</m:t>
                          </m:r>
                        </m:e>
                      </m:d>
                      <m:r>
                        <a:rPr kumimoji="1" lang="en-US" altLang="ko-KR" b="1" i="1" dirty="0" smtClean="0">
                          <a:latin typeface="Cambria Math" panose="02040503050406030204" pitchFamily="18" charset="0"/>
                        </a:rPr>
                        <m:t>=</m:t>
                      </m:r>
                      <m:r>
                        <a:rPr kumimoji="1" lang="en-US" altLang="ko-KR" b="1" i="1" dirty="0" smtClean="0">
                          <a:latin typeface="Cambria Math" panose="02040503050406030204" pitchFamily="18" charset="0"/>
                        </a:rPr>
                        <m:t>𝑴</m:t>
                      </m:r>
                      <m:r>
                        <a:rPr kumimoji="1" lang="en-US" altLang="ko-KR" b="1" i="1" dirty="0" smtClean="0">
                          <a:latin typeface="Cambria Math" panose="02040503050406030204" pitchFamily="18" charset="0"/>
                        </a:rPr>
                        <m:t>|</m:t>
                      </m:r>
                      <m:d>
                        <m:dPr>
                          <m:begChr m:val="|"/>
                          <m:endChr m:val="|"/>
                          <m:ctrlPr>
                            <a:rPr kumimoji="1" lang="en-US" altLang="ko-KR" b="1" i="1" dirty="0" smtClean="0">
                              <a:latin typeface="Cambria Math" panose="02040503050406030204" pitchFamily="18" charset="0"/>
                            </a:rPr>
                          </m:ctrlPr>
                        </m:dPr>
                        <m:e>
                          <m:r>
                            <a:rPr kumimoji="1" lang="en-US" altLang="ko-KR" b="1" i="1" dirty="0" smtClean="0">
                              <a:latin typeface="Cambria Math" panose="02040503050406030204" pitchFamily="18" charset="0"/>
                            </a:rPr>
                            <m:t>𝟎𝟎𝟎𝟎𝟎𝟎𝟎𝟏</m:t>
                          </m:r>
                        </m:e>
                      </m:d>
                      <m:r>
                        <a:rPr kumimoji="1" lang="en-US" altLang="ko-KR" b="1" i="1" dirty="0" smtClean="0">
                          <a:latin typeface="Cambria Math" panose="02040503050406030204" pitchFamily="18" charset="0"/>
                        </a:rPr>
                        <m:t>|</m:t>
                      </m:r>
                      <m:sSup>
                        <m:sSupPr>
                          <m:ctrlPr>
                            <a:rPr kumimoji="1" lang="en-US" altLang="ko-KR" b="1" i="1" dirty="0" smtClean="0">
                              <a:latin typeface="Cambria Math" panose="02040503050406030204" pitchFamily="18" charset="0"/>
                            </a:rPr>
                          </m:ctrlPr>
                        </m:sSupPr>
                        <m:e>
                          <m:r>
                            <a:rPr kumimoji="1" lang="en-US" altLang="ko-KR" b="1" i="1" dirty="0" smtClean="0">
                              <a:latin typeface="Cambria Math" panose="02040503050406030204" pitchFamily="18" charset="0"/>
                            </a:rPr>
                            <m:t>𝟎</m:t>
                          </m:r>
                        </m:e>
                        <m:sup>
                          <m:r>
                            <a:rPr kumimoji="1" lang="en-US" altLang="ko-KR" b="1" i="1" dirty="0" smtClean="0">
                              <a:latin typeface="Cambria Math" panose="02040503050406030204" pitchFamily="18" charset="0"/>
                            </a:rPr>
                            <m:t>𝒊</m:t>
                          </m:r>
                        </m:sup>
                      </m:sSup>
                    </m:oMath>
                  </m:oMathPara>
                </a14:m>
                <a:endParaRPr kumimoji="1" lang="en-US" altLang="ko-KR" b="1" dirty="0"/>
              </a:p>
            </p:txBody>
          </p:sp>
        </mc:Choice>
        <mc:Fallback xmlns="">
          <p:sp>
            <p:nvSpPr>
              <p:cNvPr id="4" name="TextBox 3">
                <a:extLst>
                  <a:ext uri="{FF2B5EF4-FFF2-40B4-BE49-F238E27FC236}">
                    <a16:creationId xmlns:a16="http://schemas.microsoft.com/office/drawing/2014/main" id="{FF19155D-7B2D-4F58-3E4B-2DE0042BC802}"/>
                  </a:ext>
                </a:extLst>
              </p:cNvPr>
              <p:cNvSpPr txBox="1">
                <a:spLocks noRot="1" noChangeAspect="1" noMove="1" noResize="1" noEditPoints="1" noAdjustHandles="1" noChangeArrowheads="1" noChangeShapeType="1" noTextEdit="1"/>
              </p:cNvSpPr>
              <p:nvPr/>
            </p:nvSpPr>
            <p:spPr>
              <a:xfrm>
                <a:off x="1080386" y="2257033"/>
                <a:ext cx="3317831" cy="376385"/>
              </a:xfrm>
              <a:prstGeom prst="rect">
                <a:avLst/>
              </a:prstGeom>
              <a:blipFill>
                <a:blip r:embed="rId3"/>
                <a:stretch>
                  <a:fillRect b="-16129"/>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46CD5909-A5C4-4326-1CAA-BD4BDE2C8326}"/>
              </a:ext>
            </a:extLst>
          </p:cNvPr>
          <p:cNvSpPr/>
          <p:nvPr/>
        </p:nvSpPr>
        <p:spPr>
          <a:xfrm>
            <a:off x="537252" y="1382639"/>
            <a:ext cx="2202050" cy="461665"/>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10" name="TextBox 9">
            <a:extLst>
              <a:ext uri="{FF2B5EF4-FFF2-40B4-BE49-F238E27FC236}">
                <a16:creationId xmlns:a16="http://schemas.microsoft.com/office/drawing/2014/main" id="{5BC7C66D-5DCB-5126-7F20-1517D90A1158}"/>
              </a:ext>
            </a:extLst>
          </p:cNvPr>
          <p:cNvSpPr txBox="1"/>
          <p:nvPr/>
        </p:nvSpPr>
        <p:spPr>
          <a:xfrm>
            <a:off x="589354" y="1382639"/>
            <a:ext cx="2149948" cy="461665"/>
          </a:xfrm>
          <a:prstGeom prst="rect">
            <a:avLst/>
          </a:prstGeom>
          <a:noFill/>
        </p:spPr>
        <p:txBody>
          <a:bodyPr wrap="none" rtlCol="0">
            <a:spAutoFit/>
          </a:bodyPr>
          <a:lstStyle/>
          <a:p>
            <a:r>
              <a:rPr kumimoji="1" lang="en-US" altLang="ko-KR" sz="2400" b="1" dirty="0"/>
              <a:t>Padding Data</a:t>
            </a:r>
            <a:endParaRPr kumimoji="1" lang="ko-KR" altLang="en-US" sz="2400" b="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89961E-B5C5-54E0-20DC-B5F13203A493}"/>
                  </a:ext>
                </a:extLst>
              </p:cNvPr>
              <p:cNvSpPr txBox="1"/>
              <p:nvPr/>
            </p:nvSpPr>
            <p:spPr>
              <a:xfrm>
                <a:off x="675564" y="1901349"/>
                <a:ext cx="5056496" cy="369332"/>
              </a:xfrm>
              <a:prstGeom prst="rect">
                <a:avLst/>
              </a:prstGeom>
              <a:noFill/>
            </p:spPr>
            <p:txBody>
              <a:bodyPr wrap="square">
                <a:spAutoFit/>
              </a:bodyPr>
              <a:lstStyle/>
              <a:p>
                <a:r>
                  <a:rPr kumimoji="1" lang="en-US" altLang="ko-KR" b="1" dirty="0"/>
                  <a:t>r: length of block (</a:t>
                </a:r>
                <a14:m>
                  <m:oMath xmlns:m="http://schemas.openxmlformats.org/officeDocument/2006/math">
                    <m:r>
                      <a:rPr kumimoji="1" lang="en-US" altLang="ko-KR" b="1" i="1">
                        <a:latin typeface="Cambria Math" panose="02040503050406030204" pitchFamily="18" charset="0"/>
                      </a:rPr>
                      <m:t>𝒊</m:t>
                    </m:r>
                    <m:r>
                      <a:rPr kumimoji="1" lang="en-US" altLang="ko-KR" b="1" i="1">
                        <a:latin typeface="Cambria Math" panose="02040503050406030204" pitchFamily="18" charset="0"/>
                      </a:rPr>
                      <m:t>=−</m:t>
                    </m:r>
                    <m:d>
                      <m:dPr>
                        <m:begChr m:val="|"/>
                        <m:endChr m:val="|"/>
                        <m:ctrlPr>
                          <a:rPr kumimoji="1" lang="en-US" altLang="ko-KR" b="1" i="1">
                            <a:latin typeface="Cambria Math" panose="02040503050406030204" pitchFamily="18" charset="0"/>
                          </a:rPr>
                        </m:ctrlPr>
                      </m:dPr>
                      <m:e>
                        <m:r>
                          <a:rPr kumimoji="1" lang="en-US" altLang="ko-KR" b="1" i="1">
                            <a:latin typeface="Cambria Math" panose="02040503050406030204" pitchFamily="18" charset="0"/>
                          </a:rPr>
                          <m:t>𝑴</m:t>
                        </m:r>
                      </m:e>
                    </m:d>
                    <m:r>
                      <a:rPr kumimoji="1" lang="en-US" altLang="ko-KR" b="1" i="1">
                        <a:latin typeface="Cambria Math" panose="02040503050406030204" pitchFamily="18" charset="0"/>
                      </a:rPr>
                      <m:t>−</m:t>
                    </m:r>
                    <m:r>
                      <a:rPr kumimoji="1" lang="en-US" altLang="ko-KR" b="1" i="1">
                        <a:latin typeface="Cambria Math" panose="02040503050406030204" pitchFamily="18" charset="0"/>
                      </a:rPr>
                      <m:t>𝟏</m:t>
                    </m:r>
                    <m:r>
                      <a:rPr kumimoji="1" lang="en-US" altLang="ko-KR" b="1" i="1">
                        <a:latin typeface="Cambria Math" panose="02040503050406030204" pitchFamily="18" charset="0"/>
                      </a:rPr>
                      <m:t> </m:t>
                    </m:r>
                    <m:r>
                      <a:rPr kumimoji="1" lang="en-US" altLang="ko-KR" b="1" i="1">
                        <a:latin typeface="Cambria Math" panose="02040503050406030204" pitchFamily="18" charset="0"/>
                      </a:rPr>
                      <m:t>𝒎𝒐𝒅</m:t>
                    </m:r>
                    <m:r>
                      <a:rPr kumimoji="1" lang="en-US" altLang="ko-KR" b="1" i="1">
                        <a:latin typeface="Cambria Math" panose="02040503050406030204" pitchFamily="18" charset="0"/>
                      </a:rPr>
                      <m:t> </m:t>
                    </m:r>
                    <m:r>
                      <a:rPr kumimoji="1" lang="en-US" altLang="ko-KR" b="1" i="1">
                        <a:latin typeface="Cambria Math" panose="02040503050406030204" pitchFamily="18" charset="0"/>
                      </a:rPr>
                      <m:t>𝒓</m:t>
                    </m:r>
                    <m:r>
                      <a:rPr kumimoji="1" lang="en-US" altLang="ko-KR" b="1" i="1">
                        <a:latin typeface="Cambria Math" panose="02040503050406030204" pitchFamily="18" charset="0"/>
                      </a:rPr>
                      <m:t>)</m:t>
                    </m:r>
                  </m:oMath>
                </a14:m>
                <a:endParaRPr kumimoji="1" lang="en-US" altLang="ko-KR" b="1" dirty="0"/>
              </a:p>
            </p:txBody>
          </p:sp>
        </mc:Choice>
        <mc:Fallback xmlns="">
          <p:sp>
            <p:nvSpPr>
              <p:cNvPr id="12" name="TextBox 11">
                <a:extLst>
                  <a:ext uri="{FF2B5EF4-FFF2-40B4-BE49-F238E27FC236}">
                    <a16:creationId xmlns:a16="http://schemas.microsoft.com/office/drawing/2014/main" id="{EA89961E-B5C5-54E0-20DC-B5F13203A493}"/>
                  </a:ext>
                </a:extLst>
              </p:cNvPr>
              <p:cNvSpPr txBox="1">
                <a:spLocks noRot="1" noChangeAspect="1" noMove="1" noResize="1" noEditPoints="1" noAdjustHandles="1" noChangeArrowheads="1" noChangeShapeType="1" noTextEdit="1"/>
              </p:cNvSpPr>
              <p:nvPr/>
            </p:nvSpPr>
            <p:spPr>
              <a:xfrm>
                <a:off x="675564" y="1901349"/>
                <a:ext cx="5056496" cy="369332"/>
              </a:xfrm>
              <a:prstGeom prst="rect">
                <a:avLst/>
              </a:prstGeom>
              <a:blipFill>
                <a:blip r:embed="rId4"/>
                <a:stretch>
                  <a:fillRect l="-1253" t="-6667" b="-26667"/>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2991FEDF-5A17-D4DB-1199-20F635413075}"/>
              </a:ext>
            </a:extLst>
          </p:cNvPr>
          <p:cNvSpPr txBox="1"/>
          <p:nvPr/>
        </p:nvSpPr>
        <p:spPr>
          <a:xfrm>
            <a:off x="8106769" y="2658703"/>
            <a:ext cx="2565779" cy="461665"/>
          </a:xfrm>
          <a:prstGeom prst="rect">
            <a:avLst/>
          </a:prstGeom>
          <a:noFill/>
        </p:spPr>
        <p:txBody>
          <a:bodyPr wrap="square">
            <a:spAutoFit/>
          </a:bodyPr>
          <a:lstStyle/>
          <a:p>
            <a:r>
              <a:rPr lang="ko-KR" altLang="en-US" sz="2400" b="1" dirty="0">
                <a:ea typeface="서울남산체 M" panose="02020503020101020101" pitchFamily="18" charset="-127"/>
              </a:rPr>
              <a:t>→</a:t>
            </a:r>
            <a:r>
              <a:rPr lang="ko-KR" altLang="en-US" sz="2000" b="1" dirty="0">
                <a:ea typeface="서울남산체 M" panose="02020503020101020101" pitchFamily="18" charset="-127"/>
              </a:rPr>
              <a:t> </a:t>
            </a:r>
            <a:r>
              <a:rPr lang="en-US" altLang="ko-KR" sz="2000" b="1" dirty="0">
                <a:ea typeface="서울남산체 M" panose="02020503020101020101" pitchFamily="18" charset="-127"/>
              </a:rPr>
              <a:t>“</a:t>
            </a:r>
            <a:r>
              <a:rPr kumimoji="1" lang="en-US" altLang="ko-KR" sz="2000" b="1" dirty="0"/>
              <a:t>fake padding”</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954C0E-432E-D8C5-5E40-E51ED01C53B5}"/>
                  </a:ext>
                </a:extLst>
              </p:cNvPr>
              <p:cNvSpPr txBox="1"/>
              <p:nvPr/>
            </p:nvSpPr>
            <p:spPr>
              <a:xfrm>
                <a:off x="624671" y="4574870"/>
                <a:ext cx="6100548" cy="369332"/>
              </a:xfrm>
              <a:prstGeom prst="rect">
                <a:avLst/>
              </a:prstGeom>
              <a:noFill/>
            </p:spPr>
            <p:txBody>
              <a:bodyPr wrap="square">
                <a:spAutoFit/>
              </a:bodyPr>
              <a:lstStyle/>
              <a:p>
                <a:r>
                  <a:rPr lang="en-US" altLang="ko-KR" dirty="0"/>
                  <a:t>Inner state </a:t>
                </a:r>
                <a14:m>
                  <m:oMath xmlns:m="http://schemas.openxmlformats.org/officeDocument/2006/math">
                    <m:r>
                      <a:rPr kumimoji="1" lang="en-US" altLang="ko-KR" b="1" i="1" dirty="0">
                        <a:latin typeface="Cambria Math" panose="02040503050406030204" pitchFamily="18" charset="0"/>
                      </a:rPr>
                      <m:t>𝑺</m:t>
                    </m:r>
                  </m:oMath>
                </a14:m>
                <a:r>
                  <a:rPr lang="en-US" altLang="ko-KR" dirty="0"/>
                  <a:t>, Nonce </a:t>
                </a:r>
                <a14:m>
                  <m:oMath xmlns:m="http://schemas.openxmlformats.org/officeDocument/2006/math">
                    <m:r>
                      <a:rPr kumimoji="1" lang="en-US" altLang="ko-KR" b="1" i="1" dirty="0" smtClean="0">
                        <a:latin typeface="Cambria Math" panose="02040503050406030204" pitchFamily="18" charset="0"/>
                      </a:rPr>
                      <m:t>𝑵</m:t>
                    </m:r>
                  </m:oMath>
                </a14:m>
                <a:r>
                  <a:rPr lang="en-US" altLang="ko-KR" dirty="0"/>
                  <a:t>, Key </a:t>
                </a:r>
                <a14:m>
                  <m:oMath xmlns:m="http://schemas.openxmlformats.org/officeDocument/2006/math">
                    <m:r>
                      <a:rPr kumimoji="1" lang="en-US" altLang="ko-KR" b="1" i="1" dirty="0" smtClean="0">
                        <a:latin typeface="Cambria Math" panose="02040503050406030204" pitchFamily="18" charset="0"/>
                      </a:rPr>
                      <m:t>𝑲</m:t>
                    </m:r>
                  </m:oMath>
                </a14:m>
                <a:endParaRPr lang="ko-KR" altLang="en-US" dirty="0"/>
              </a:p>
            </p:txBody>
          </p:sp>
        </mc:Choice>
        <mc:Fallback xmlns="">
          <p:sp>
            <p:nvSpPr>
              <p:cNvPr id="15" name="TextBox 14">
                <a:extLst>
                  <a:ext uri="{FF2B5EF4-FFF2-40B4-BE49-F238E27FC236}">
                    <a16:creationId xmlns:a16="http://schemas.microsoft.com/office/drawing/2014/main" id="{61954C0E-432E-D8C5-5E40-E51ED01C53B5}"/>
                  </a:ext>
                </a:extLst>
              </p:cNvPr>
              <p:cNvSpPr txBox="1">
                <a:spLocks noRot="1" noChangeAspect="1" noMove="1" noResize="1" noEditPoints="1" noAdjustHandles="1" noChangeArrowheads="1" noChangeShapeType="1" noTextEdit="1"/>
              </p:cNvSpPr>
              <p:nvPr/>
            </p:nvSpPr>
            <p:spPr>
              <a:xfrm>
                <a:off x="624671" y="4574870"/>
                <a:ext cx="6100548" cy="369332"/>
              </a:xfrm>
              <a:prstGeom prst="rect">
                <a:avLst/>
              </a:prstGeom>
              <a:blipFill>
                <a:blip r:embed="rId5"/>
                <a:stretch>
                  <a:fillRect l="-622" t="-6667" b="-2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B257D0E-94BB-B984-2B64-4C422FBD8AB7}"/>
                  </a:ext>
                </a:extLst>
              </p:cNvPr>
              <p:cNvSpPr txBox="1"/>
              <p:nvPr/>
            </p:nvSpPr>
            <p:spPr>
              <a:xfrm>
                <a:off x="641217" y="2706174"/>
                <a:ext cx="7567111" cy="369332"/>
              </a:xfrm>
              <a:prstGeom prst="rect">
                <a:avLst/>
              </a:prstGeom>
              <a:noFill/>
            </p:spPr>
            <p:txBody>
              <a:bodyPr wrap="square">
                <a:spAutoFit/>
              </a:bodyPr>
              <a:lstStyle/>
              <a:p>
                <a:r>
                  <a:rPr kumimoji="1" lang="en-US" altLang="ko-KR" b="1" dirty="0"/>
                  <a:t>- The padded Associated data/Message are only used in </a:t>
                </a:r>
                <a14:m>
                  <m:oMath xmlns:m="http://schemas.openxmlformats.org/officeDocument/2006/math">
                    <m:sSub>
                      <m:sSubPr>
                        <m:ctrlPr>
                          <a:rPr kumimoji="1" lang="en-US" altLang="ko-KR" b="1" i="1" smtClean="0">
                            <a:latin typeface="Cambria Math" panose="02040503050406030204" pitchFamily="18" charset="0"/>
                          </a:rPr>
                        </m:ctrlPr>
                      </m:sSubPr>
                      <m:e>
                        <m:r>
                          <a:rPr kumimoji="1" lang="en-US" altLang="ko-KR" b="1" i="1" smtClean="0">
                            <a:latin typeface="Cambria Math" panose="02040503050406030204" pitchFamily="18" charset="0"/>
                            <a:ea typeface="Cambria Math" panose="02040503050406030204" pitchFamily="18" charset="0"/>
                          </a:rPr>
                          <m:t>𝝆</m:t>
                        </m:r>
                      </m:e>
                      <m:sub>
                        <m:r>
                          <a:rPr kumimoji="1" lang="en-US" altLang="ko-KR" b="1" i="1" smtClean="0">
                            <a:latin typeface="Cambria Math" panose="02040503050406030204" pitchFamily="18" charset="0"/>
                          </a:rPr>
                          <m:t>𝟏</m:t>
                        </m:r>
                      </m:sub>
                    </m:sSub>
                  </m:oMath>
                </a14:m>
                <a:r>
                  <a:rPr kumimoji="1" lang="en-US" altLang="ko-KR" b="1" dirty="0"/>
                  <a:t> function</a:t>
                </a:r>
              </a:p>
            </p:txBody>
          </p:sp>
        </mc:Choice>
        <mc:Fallback xmlns="">
          <p:sp>
            <p:nvSpPr>
              <p:cNvPr id="16" name="TextBox 15">
                <a:extLst>
                  <a:ext uri="{FF2B5EF4-FFF2-40B4-BE49-F238E27FC236}">
                    <a16:creationId xmlns:a16="http://schemas.microsoft.com/office/drawing/2014/main" id="{8B257D0E-94BB-B984-2B64-4C422FBD8AB7}"/>
                  </a:ext>
                </a:extLst>
              </p:cNvPr>
              <p:cNvSpPr txBox="1">
                <a:spLocks noRot="1" noChangeAspect="1" noMove="1" noResize="1" noEditPoints="1" noAdjustHandles="1" noChangeArrowheads="1" noChangeShapeType="1" noTextEdit="1"/>
              </p:cNvSpPr>
              <p:nvPr/>
            </p:nvSpPr>
            <p:spPr>
              <a:xfrm>
                <a:off x="641217" y="2706174"/>
                <a:ext cx="7567111" cy="369332"/>
              </a:xfrm>
              <a:prstGeom prst="rect">
                <a:avLst/>
              </a:prstGeom>
              <a:blipFill>
                <a:blip r:embed="rId6"/>
                <a:stretch>
                  <a:fillRect l="-670" t="-10000" r="-168" b="-26667"/>
                </a:stretch>
              </a:blipFill>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A71F9F30-8667-E1B1-1C1B-F9917ACC3A15}"/>
              </a:ext>
            </a:extLst>
          </p:cNvPr>
          <p:cNvSpPr txBox="1"/>
          <p:nvPr/>
        </p:nvSpPr>
        <p:spPr>
          <a:xfrm>
            <a:off x="8106769" y="3031359"/>
            <a:ext cx="3248168" cy="523220"/>
          </a:xfrm>
          <a:prstGeom prst="rect">
            <a:avLst/>
          </a:prstGeom>
          <a:noFill/>
        </p:spPr>
        <p:txBody>
          <a:bodyPr wrap="square">
            <a:spAutoFit/>
          </a:bodyPr>
          <a:lstStyle/>
          <a:p>
            <a:r>
              <a:rPr lang="ko-KR" altLang="en-US" sz="2800" b="1" dirty="0">
                <a:solidFill>
                  <a:prstClr val="black"/>
                </a:solidFill>
                <a:ea typeface="서울남산체 M" panose="02020503020101020101" pitchFamily="18" charset="-127"/>
              </a:rPr>
              <a:t>→ </a:t>
            </a:r>
            <a:r>
              <a:rPr kumimoji="1" lang="en-US" altLang="ko-KR" sz="2000" b="1" dirty="0">
                <a:solidFill>
                  <a:srgbClr val="0070C0"/>
                </a:solidFill>
              </a:rPr>
              <a:t>save 32 CNOT gates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C349111-F8A2-99CA-7C07-4C08B42CEF6A}"/>
                  </a:ext>
                </a:extLst>
              </p:cNvPr>
              <p:cNvSpPr txBox="1"/>
              <p:nvPr/>
            </p:nvSpPr>
            <p:spPr>
              <a:xfrm>
                <a:off x="641216" y="3111358"/>
                <a:ext cx="8407249" cy="369332"/>
              </a:xfrm>
              <a:prstGeom prst="rect">
                <a:avLst/>
              </a:prstGeom>
              <a:noFill/>
            </p:spPr>
            <p:txBody>
              <a:bodyPr wrap="square">
                <a:spAutoFit/>
              </a:bodyPr>
              <a:lstStyle/>
              <a:p>
                <a:r>
                  <a:rPr kumimoji="1" lang="en-US" altLang="ko-KR" b="1" dirty="0"/>
                  <a:t>- Don’t allocate padding qubits </a:t>
                </a:r>
                <a:r>
                  <a:rPr lang="en-US" altLang="ko-KR" b="1" dirty="0">
                    <a:ea typeface="서울남산체 M" panose="02020503020101020101" pitchFamily="18" charset="-127"/>
                  </a:rPr>
                  <a:t>to</a:t>
                </a:r>
                <a:r>
                  <a:rPr lang="ko-KR" altLang="en-US" b="1" dirty="0">
                    <a:ea typeface="서울남산체 M" panose="02020503020101020101" pitchFamily="18" charset="-127"/>
                  </a:rPr>
                  <a:t> </a:t>
                </a:r>
                <a:r>
                  <a:rPr kumimoji="1" lang="en-US" altLang="ko-KR" b="1" dirty="0"/>
                  <a:t>compute only useful data in </a:t>
                </a:r>
                <a14:m>
                  <m:oMath xmlns:m="http://schemas.openxmlformats.org/officeDocument/2006/math">
                    <m:sSub>
                      <m:sSubPr>
                        <m:ctrlPr>
                          <a:rPr kumimoji="1" lang="en-US" altLang="ko-KR" b="1" i="1">
                            <a:latin typeface="Cambria Math" panose="02040503050406030204" pitchFamily="18" charset="0"/>
                          </a:rPr>
                        </m:ctrlPr>
                      </m:sSubPr>
                      <m:e>
                        <m:r>
                          <a:rPr kumimoji="1" lang="en-US" altLang="ko-KR" b="1" i="1">
                            <a:latin typeface="Cambria Math" panose="02040503050406030204" pitchFamily="18" charset="0"/>
                            <a:ea typeface="Cambria Math" panose="02040503050406030204" pitchFamily="18" charset="0"/>
                          </a:rPr>
                          <m:t>𝝆</m:t>
                        </m:r>
                      </m:e>
                      <m:sub>
                        <m:r>
                          <a:rPr kumimoji="1" lang="en-US" altLang="ko-KR" b="1" i="1">
                            <a:latin typeface="Cambria Math" panose="02040503050406030204" pitchFamily="18" charset="0"/>
                          </a:rPr>
                          <m:t>𝟏</m:t>
                        </m:r>
                      </m:sub>
                    </m:sSub>
                  </m:oMath>
                </a14:m>
                <a:r>
                  <a:rPr kumimoji="1" lang="en-US" altLang="ko-KR" b="1" dirty="0"/>
                  <a:t> </a:t>
                </a:r>
              </a:p>
            </p:txBody>
          </p:sp>
        </mc:Choice>
        <mc:Fallback xmlns="">
          <p:sp>
            <p:nvSpPr>
              <p:cNvPr id="19" name="TextBox 18">
                <a:extLst>
                  <a:ext uri="{FF2B5EF4-FFF2-40B4-BE49-F238E27FC236}">
                    <a16:creationId xmlns:a16="http://schemas.microsoft.com/office/drawing/2014/main" id="{2C349111-F8A2-99CA-7C07-4C08B42CEF6A}"/>
                  </a:ext>
                </a:extLst>
              </p:cNvPr>
              <p:cNvSpPr txBox="1">
                <a:spLocks noRot="1" noChangeAspect="1" noMove="1" noResize="1" noEditPoints="1" noAdjustHandles="1" noChangeArrowheads="1" noChangeShapeType="1" noTextEdit="1"/>
              </p:cNvSpPr>
              <p:nvPr/>
            </p:nvSpPr>
            <p:spPr>
              <a:xfrm>
                <a:off x="641216" y="3111358"/>
                <a:ext cx="8407249" cy="369332"/>
              </a:xfrm>
              <a:prstGeom prst="rect">
                <a:avLst/>
              </a:prstGeom>
              <a:blipFill>
                <a:blip r:embed="rId7"/>
                <a:stretch>
                  <a:fillRect l="-603" t="-6452" b="-22581"/>
                </a:stretch>
              </a:blipFill>
            </p:spPr>
            <p:txBody>
              <a:bodyPr/>
              <a:lstStyle/>
              <a:p>
                <a:r>
                  <a:rPr lang="ko-KR" altLang="en-US">
                    <a:noFill/>
                  </a:rPr>
                  <a:t> </a:t>
                </a:r>
              </a:p>
            </p:txBody>
          </p:sp>
        </mc:Fallback>
      </mc:AlternateContent>
      <p:sp>
        <p:nvSpPr>
          <p:cNvPr id="20" name="직사각형 19">
            <a:extLst>
              <a:ext uri="{FF2B5EF4-FFF2-40B4-BE49-F238E27FC236}">
                <a16:creationId xmlns:a16="http://schemas.microsoft.com/office/drawing/2014/main" id="{CBF943C5-F515-A13F-65C8-65D40A6B8965}"/>
              </a:ext>
            </a:extLst>
          </p:cNvPr>
          <p:cNvSpPr/>
          <p:nvPr/>
        </p:nvSpPr>
        <p:spPr>
          <a:xfrm>
            <a:off x="537252" y="4003727"/>
            <a:ext cx="2849663" cy="461665"/>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22" name="TextBox 21">
            <a:extLst>
              <a:ext uri="{FF2B5EF4-FFF2-40B4-BE49-F238E27FC236}">
                <a16:creationId xmlns:a16="http://schemas.microsoft.com/office/drawing/2014/main" id="{2FF38A29-50BE-647D-4F78-0F62AF164F67}"/>
              </a:ext>
            </a:extLst>
          </p:cNvPr>
          <p:cNvSpPr txBox="1"/>
          <p:nvPr/>
        </p:nvSpPr>
        <p:spPr>
          <a:xfrm>
            <a:off x="589354" y="4003727"/>
            <a:ext cx="2797561" cy="461665"/>
          </a:xfrm>
          <a:prstGeom prst="rect">
            <a:avLst/>
          </a:prstGeom>
          <a:noFill/>
        </p:spPr>
        <p:txBody>
          <a:bodyPr wrap="none" rtlCol="0">
            <a:spAutoFit/>
          </a:bodyPr>
          <a:lstStyle/>
          <a:p>
            <a:r>
              <a:rPr kumimoji="1" lang="en-US" altLang="ko-KR" sz="2400" b="1" dirty="0"/>
              <a:t>State Initialization</a:t>
            </a:r>
            <a:endParaRPr kumimoji="1" lang="ko-KR" altLang="en-US" sz="2400" b="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A601F3-83DA-8541-AB12-795DA519771D}"/>
                  </a:ext>
                </a:extLst>
              </p:cNvPr>
              <p:cNvSpPr txBox="1"/>
              <p:nvPr/>
            </p:nvSpPr>
            <p:spPr>
              <a:xfrm>
                <a:off x="5433070" y="4856632"/>
                <a:ext cx="12921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2000" b="1" i="1" dirty="0" smtClean="0">
                          <a:latin typeface="Cambria Math" panose="02040503050406030204" pitchFamily="18" charset="0"/>
                        </a:rPr>
                        <m:t>𝑺</m:t>
                      </m:r>
                      <m:r>
                        <a:rPr kumimoji="1" lang="en-US" altLang="ko-KR" sz="2000" b="1" i="1" dirty="0" smtClean="0">
                          <a:latin typeface="Cambria Math" panose="02040503050406030204" pitchFamily="18" charset="0"/>
                        </a:rPr>
                        <m:t>=</m:t>
                      </m:r>
                      <m:r>
                        <a:rPr kumimoji="1" lang="en-US" altLang="ko-KR" sz="2000" b="1" i="1" dirty="0" smtClean="0">
                          <a:latin typeface="Cambria Math" panose="02040503050406030204" pitchFamily="18" charset="0"/>
                        </a:rPr>
                        <m:t>𝑵</m:t>
                      </m:r>
                      <m:r>
                        <a:rPr kumimoji="1" lang="en-US" altLang="ko-KR" sz="2000" b="1" i="1" dirty="0" smtClean="0">
                          <a:latin typeface="Cambria Math" panose="02040503050406030204" pitchFamily="18" charset="0"/>
                        </a:rPr>
                        <m:t>||</m:t>
                      </m:r>
                      <m:r>
                        <a:rPr kumimoji="1" lang="en-US" altLang="ko-KR" sz="2000" b="1" i="1" dirty="0" smtClean="0">
                          <a:latin typeface="Cambria Math" panose="02040503050406030204" pitchFamily="18" charset="0"/>
                        </a:rPr>
                        <m:t>𝑲</m:t>
                      </m:r>
                    </m:oMath>
                  </m:oMathPara>
                </a14:m>
                <a:endParaRPr kumimoji="1" lang="en-US" altLang="ko-KR" sz="2000" b="1" dirty="0"/>
              </a:p>
            </p:txBody>
          </p:sp>
        </mc:Choice>
        <mc:Fallback xmlns="">
          <p:sp>
            <p:nvSpPr>
              <p:cNvPr id="23" name="TextBox 22">
                <a:extLst>
                  <a:ext uri="{FF2B5EF4-FFF2-40B4-BE49-F238E27FC236}">
                    <a16:creationId xmlns:a16="http://schemas.microsoft.com/office/drawing/2014/main" id="{34A601F3-83DA-8541-AB12-795DA519771D}"/>
                  </a:ext>
                </a:extLst>
              </p:cNvPr>
              <p:cNvSpPr txBox="1">
                <a:spLocks noRot="1" noChangeAspect="1" noMove="1" noResize="1" noEditPoints="1" noAdjustHandles="1" noChangeArrowheads="1" noChangeShapeType="1" noTextEdit="1"/>
              </p:cNvSpPr>
              <p:nvPr/>
            </p:nvSpPr>
            <p:spPr>
              <a:xfrm>
                <a:off x="5433070" y="4856632"/>
                <a:ext cx="1292149" cy="400110"/>
              </a:xfrm>
              <a:prstGeom prst="rect">
                <a:avLst/>
              </a:prstGeom>
              <a:blipFill>
                <a:blip r:embed="rId8"/>
                <a:stretch>
                  <a:fillRect b="-15625"/>
                </a:stretch>
              </a:blipFill>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id="{F8548EA3-8CFD-DAF7-5F00-542550E3254A}"/>
              </a:ext>
            </a:extLst>
          </p:cNvPr>
          <p:cNvSpPr/>
          <p:nvPr/>
        </p:nvSpPr>
        <p:spPr>
          <a:xfrm>
            <a:off x="3489277" y="5834404"/>
            <a:ext cx="2606723" cy="468438"/>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63647F9-6FA1-F988-6CAF-8B4DA71207A8}"/>
                  </a:ext>
                </a:extLst>
              </p:cNvPr>
              <p:cNvSpPr txBox="1"/>
              <p:nvPr/>
            </p:nvSpPr>
            <p:spPr>
              <a:xfrm>
                <a:off x="4441466" y="5883957"/>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b="1" i="1" dirty="0" smtClean="0">
                          <a:latin typeface="Cambria Math" panose="02040503050406030204" pitchFamily="18" charset="0"/>
                        </a:rPr>
                        <m:t>𝑵</m:t>
                      </m:r>
                    </m:oMath>
                  </m:oMathPara>
                </a14:m>
                <a:endParaRPr lang="ko-KR" altLang="en-US" dirty="0"/>
              </a:p>
            </p:txBody>
          </p:sp>
        </mc:Choice>
        <mc:Fallback xmlns="">
          <p:sp>
            <p:nvSpPr>
              <p:cNvPr id="29" name="TextBox 28">
                <a:extLst>
                  <a:ext uri="{FF2B5EF4-FFF2-40B4-BE49-F238E27FC236}">
                    <a16:creationId xmlns:a16="http://schemas.microsoft.com/office/drawing/2014/main" id="{D63647F9-6FA1-F988-6CAF-8B4DA71207A8}"/>
                  </a:ext>
                </a:extLst>
              </p:cNvPr>
              <p:cNvSpPr txBox="1">
                <a:spLocks noRot="1" noChangeAspect="1" noMove="1" noResize="1" noEditPoints="1" noAdjustHandles="1" noChangeArrowheads="1" noChangeShapeType="1" noTextEdit="1"/>
              </p:cNvSpPr>
              <p:nvPr/>
            </p:nvSpPr>
            <p:spPr>
              <a:xfrm>
                <a:off x="4441466" y="5883957"/>
                <a:ext cx="685800" cy="369332"/>
              </a:xfrm>
              <a:prstGeom prst="rect">
                <a:avLst/>
              </a:prstGeom>
              <a:blipFill>
                <a:blip r:embed="rId9"/>
                <a:stretch>
                  <a:fillRect/>
                </a:stretch>
              </a:blipFill>
            </p:spPr>
            <p:txBody>
              <a:bodyPr/>
              <a:lstStyle/>
              <a:p>
                <a:r>
                  <a:rPr lang="ko-KR" altLang="en-US">
                    <a:noFill/>
                  </a:rPr>
                  <a:t> </a:t>
                </a:r>
              </a:p>
            </p:txBody>
          </p:sp>
        </mc:Fallback>
      </mc:AlternateContent>
      <p:sp>
        <p:nvSpPr>
          <p:cNvPr id="30" name="직사각형 29">
            <a:extLst>
              <a:ext uri="{FF2B5EF4-FFF2-40B4-BE49-F238E27FC236}">
                <a16:creationId xmlns:a16="http://schemas.microsoft.com/office/drawing/2014/main" id="{0CD86306-D23C-7B80-0B7B-C43249413605}"/>
              </a:ext>
            </a:extLst>
          </p:cNvPr>
          <p:cNvSpPr/>
          <p:nvPr/>
        </p:nvSpPr>
        <p:spPr>
          <a:xfrm>
            <a:off x="6079455" y="5835710"/>
            <a:ext cx="2606723" cy="468438"/>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5B41E5E-52C9-EEFA-DA96-C2E244F88079}"/>
                  </a:ext>
                </a:extLst>
              </p:cNvPr>
              <p:cNvSpPr txBox="1"/>
              <p:nvPr/>
            </p:nvSpPr>
            <p:spPr>
              <a:xfrm>
                <a:off x="7031644" y="5885263"/>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b="1" i="1" dirty="0" smtClean="0">
                          <a:latin typeface="Cambria Math" panose="02040503050406030204" pitchFamily="18" charset="0"/>
                        </a:rPr>
                        <m:t>𝑲</m:t>
                      </m:r>
                    </m:oMath>
                  </m:oMathPara>
                </a14:m>
                <a:endParaRPr lang="ko-KR" altLang="en-US" dirty="0"/>
              </a:p>
            </p:txBody>
          </p:sp>
        </mc:Choice>
        <mc:Fallback xmlns="">
          <p:sp>
            <p:nvSpPr>
              <p:cNvPr id="31" name="TextBox 30">
                <a:extLst>
                  <a:ext uri="{FF2B5EF4-FFF2-40B4-BE49-F238E27FC236}">
                    <a16:creationId xmlns:a16="http://schemas.microsoft.com/office/drawing/2014/main" id="{15B41E5E-52C9-EEFA-DA96-C2E244F88079}"/>
                  </a:ext>
                </a:extLst>
              </p:cNvPr>
              <p:cNvSpPr txBox="1">
                <a:spLocks noRot="1" noChangeAspect="1" noMove="1" noResize="1" noEditPoints="1" noAdjustHandles="1" noChangeArrowheads="1" noChangeShapeType="1" noTextEdit="1"/>
              </p:cNvSpPr>
              <p:nvPr/>
            </p:nvSpPr>
            <p:spPr>
              <a:xfrm>
                <a:off x="7031644" y="5885263"/>
                <a:ext cx="685800"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C05BC4-5408-3D55-5948-4079B48143FA}"/>
                  </a:ext>
                </a:extLst>
              </p:cNvPr>
              <p:cNvSpPr txBox="1"/>
              <p:nvPr/>
            </p:nvSpPr>
            <p:spPr>
              <a:xfrm>
                <a:off x="5882801" y="5319458"/>
                <a:ext cx="392685"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b="1" i="1" dirty="0" smtClean="0">
                          <a:latin typeface="Cambria Math" panose="02040503050406030204" pitchFamily="18" charset="0"/>
                        </a:rPr>
                        <m:t>𝑺</m:t>
                      </m:r>
                    </m:oMath>
                  </m:oMathPara>
                </a14:m>
                <a:endParaRPr lang="ko-KR" altLang="en-US" dirty="0"/>
              </a:p>
            </p:txBody>
          </p:sp>
        </mc:Choice>
        <mc:Fallback xmlns="">
          <p:sp>
            <p:nvSpPr>
              <p:cNvPr id="33" name="TextBox 32">
                <a:extLst>
                  <a:ext uri="{FF2B5EF4-FFF2-40B4-BE49-F238E27FC236}">
                    <a16:creationId xmlns:a16="http://schemas.microsoft.com/office/drawing/2014/main" id="{C7C05BC4-5408-3D55-5948-4079B48143FA}"/>
                  </a:ext>
                </a:extLst>
              </p:cNvPr>
              <p:cNvSpPr txBox="1">
                <a:spLocks noRot="1" noChangeAspect="1" noMove="1" noResize="1" noEditPoints="1" noAdjustHandles="1" noChangeArrowheads="1" noChangeShapeType="1" noTextEdit="1"/>
              </p:cNvSpPr>
              <p:nvPr/>
            </p:nvSpPr>
            <p:spPr>
              <a:xfrm>
                <a:off x="5882801" y="5319458"/>
                <a:ext cx="392685" cy="369332"/>
              </a:xfrm>
              <a:prstGeom prst="rect">
                <a:avLst/>
              </a:prstGeom>
              <a:blipFill>
                <a:blip r:embed="rId11"/>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C6724325-1B6F-B6DB-3DB6-66F809AADBC2}"/>
              </a:ext>
            </a:extLst>
          </p:cNvPr>
          <p:cNvSpPr txBox="1"/>
          <p:nvPr/>
        </p:nvSpPr>
        <p:spPr>
          <a:xfrm>
            <a:off x="624671" y="4952842"/>
            <a:ext cx="2201479" cy="369332"/>
          </a:xfrm>
          <a:prstGeom prst="rect">
            <a:avLst/>
          </a:prstGeom>
          <a:noFill/>
        </p:spPr>
        <p:txBody>
          <a:bodyPr wrap="square">
            <a:spAutoFit/>
          </a:bodyPr>
          <a:lstStyle/>
          <a:p>
            <a:r>
              <a:rPr kumimoji="1" lang="en-US" altLang="ko-KR" b="1" dirty="0"/>
              <a:t>- use CNOT gates</a:t>
            </a:r>
          </a:p>
        </p:txBody>
      </p:sp>
    </p:spTree>
    <p:extLst>
      <p:ext uri="{BB962C8B-B14F-4D97-AF65-F5344CB8AC3E}">
        <p14:creationId xmlns:p14="http://schemas.microsoft.com/office/powerpoint/2010/main" val="1606257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Processing of associated data</a:t>
            </a:r>
            <a:endParaRPr lang="ko-KR" altLang="en-US" dirty="0">
              <a:latin typeface="서울남산체 B" panose="02020503020101020101" pitchFamily="18" charset="-127"/>
              <a:ea typeface="서울남산체 B" panose="02020503020101020101" pitchFamily="18" charset="-127"/>
            </a:endParaRPr>
          </a:p>
        </p:txBody>
      </p:sp>
      <p:pic>
        <p:nvPicPr>
          <p:cNvPr id="5" name="그림 4">
            <a:extLst>
              <a:ext uri="{FF2B5EF4-FFF2-40B4-BE49-F238E27FC236}">
                <a16:creationId xmlns:a16="http://schemas.microsoft.com/office/drawing/2014/main" id="{B5D8C107-6D07-AB3A-DA34-30733B0BA36C}"/>
              </a:ext>
            </a:extLst>
          </p:cNvPr>
          <p:cNvPicPr>
            <a:picLocks noChangeAspect="1"/>
          </p:cNvPicPr>
          <p:nvPr/>
        </p:nvPicPr>
        <p:blipFill>
          <a:blip r:embed="rId3"/>
          <a:stretch>
            <a:fillRect/>
          </a:stretch>
        </p:blipFill>
        <p:spPr>
          <a:xfrm>
            <a:off x="1468123" y="2401529"/>
            <a:ext cx="7162800" cy="3619500"/>
          </a:xfrm>
          <a:prstGeom prst="rect">
            <a:avLst/>
          </a:prstGeom>
        </p:spPr>
      </p:pic>
      <p:sp>
        <p:nvSpPr>
          <p:cNvPr id="3" name="사각형: 둥근 모서리 2">
            <a:extLst>
              <a:ext uri="{FF2B5EF4-FFF2-40B4-BE49-F238E27FC236}">
                <a16:creationId xmlns:a16="http://schemas.microsoft.com/office/drawing/2014/main" id="{1F095AB2-401D-B729-9398-C38DB690FE8C}"/>
              </a:ext>
            </a:extLst>
          </p:cNvPr>
          <p:cNvSpPr/>
          <p:nvPr/>
        </p:nvSpPr>
        <p:spPr>
          <a:xfrm>
            <a:off x="2344920" y="3264582"/>
            <a:ext cx="2290946" cy="211021"/>
          </a:xfrm>
          <a:prstGeom prst="roundRect">
            <a:avLst>
              <a:gd name="adj" fmla="val 4630"/>
            </a:avLst>
          </a:prstGeom>
          <a:solidFill>
            <a:srgbClr val="00B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D3F5B0ED-F112-B8EC-4E24-60D831E065E0}"/>
              </a:ext>
            </a:extLst>
          </p:cNvPr>
          <p:cNvSpPr txBox="1"/>
          <p:nvPr/>
        </p:nvSpPr>
        <p:spPr>
          <a:xfrm>
            <a:off x="4624922" y="3001509"/>
            <a:ext cx="6727371" cy="646331"/>
          </a:xfrm>
          <a:prstGeom prst="rect">
            <a:avLst/>
          </a:prstGeom>
          <a:noFill/>
        </p:spPr>
        <p:txBody>
          <a:bodyPr wrap="square" rtlCol="0">
            <a:spAutoFit/>
          </a:bodyPr>
          <a:lstStyle/>
          <a:p>
            <a:r>
              <a:rPr kumimoji="1" lang="en-US" altLang="ko-KR" b="1" dirty="0">
                <a:solidFill>
                  <a:srgbClr val="00B050"/>
                </a:solidFill>
              </a:rPr>
              <a:t>calculate only corresponding point </a:t>
            </a:r>
            <a:r>
              <a:rPr kumimoji="1" lang="en-US" altLang="ko-KR" sz="1400" b="1" dirty="0">
                <a:solidFill>
                  <a:srgbClr val="00B050"/>
                </a:solidFill>
              </a:rPr>
              <a:t>(CNOT gates </a:t>
            </a:r>
            <a:r>
              <a:rPr lang="ko-KR" altLang="en-US" sz="1400" b="1" dirty="0">
                <a:solidFill>
                  <a:srgbClr val="00B050"/>
                </a:solidFill>
                <a:ea typeface="서울남산체 M" panose="02020503020101020101" pitchFamily="18" charset="-127"/>
              </a:rPr>
              <a:t>→</a:t>
            </a:r>
            <a:r>
              <a:rPr lang="en-US" altLang="ko-KR" sz="1400" b="1" dirty="0">
                <a:solidFill>
                  <a:srgbClr val="00B050"/>
                </a:solidFill>
                <a:ea typeface="서울남산체 M" panose="02020503020101020101" pitchFamily="18" charset="-127"/>
              </a:rPr>
              <a:t> X gate</a:t>
            </a:r>
            <a:r>
              <a:rPr kumimoji="1" lang="en-US" altLang="ko-KR" sz="1400" b="1" dirty="0">
                <a:solidFill>
                  <a:srgbClr val="00B050"/>
                </a:solidFill>
              </a:rPr>
              <a:t>)</a:t>
            </a:r>
          </a:p>
          <a:p>
            <a:r>
              <a:rPr lang="ko-KR" altLang="en-US" b="1" dirty="0">
                <a:solidFill>
                  <a:srgbClr val="00B050"/>
                </a:solidFill>
                <a:ea typeface="서울남산체 M" panose="02020503020101020101" pitchFamily="18" charset="-127"/>
              </a:rPr>
              <a:t>→</a:t>
            </a:r>
            <a:r>
              <a:rPr lang="ko-KR" altLang="en-US" b="1" dirty="0">
                <a:solidFill>
                  <a:srgbClr val="00B050"/>
                </a:solidFill>
                <a:latin typeface="서울남산체 M" panose="02020503020101020101" pitchFamily="18" charset="-127"/>
                <a:ea typeface="서울남산체 M" panose="02020503020101020101" pitchFamily="18" charset="-127"/>
              </a:rPr>
              <a:t> </a:t>
            </a:r>
            <a:r>
              <a:rPr kumimoji="1" lang="en-US" altLang="ko-KR" b="1" dirty="0">
                <a:solidFill>
                  <a:srgbClr val="00B050"/>
                </a:solidFill>
              </a:rPr>
              <a:t>save gate resources &amp; qubits</a:t>
            </a:r>
            <a:endParaRPr kumimoji="1" lang="ko-KR" altLang="en-US" b="1" dirty="0">
              <a:solidFill>
                <a:srgbClr val="00B050"/>
              </a:solidFill>
            </a:endParaRPr>
          </a:p>
        </p:txBody>
      </p:sp>
      <p:sp>
        <p:nvSpPr>
          <p:cNvPr id="8" name="사각형: 둥근 모서리 2">
            <a:extLst>
              <a:ext uri="{FF2B5EF4-FFF2-40B4-BE49-F238E27FC236}">
                <a16:creationId xmlns:a16="http://schemas.microsoft.com/office/drawing/2014/main" id="{1BD4F441-6E1A-22FE-8294-D4AD5FF0B19F}"/>
              </a:ext>
            </a:extLst>
          </p:cNvPr>
          <p:cNvSpPr/>
          <p:nvPr/>
        </p:nvSpPr>
        <p:spPr>
          <a:xfrm>
            <a:off x="2353798" y="4320980"/>
            <a:ext cx="1456445" cy="517720"/>
          </a:xfrm>
          <a:prstGeom prst="roundRect">
            <a:avLst>
              <a:gd name="adj" fmla="val 463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03160B2E-6DB6-577E-F39A-DF7903D0E9C9}"/>
              </a:ext>
            </a:extLst>
          </p:cNvPr>
          <p:cNvSpPr txBox="1"/>
          <p:nvPr/>
        </p:nvSpPr>
        <p:spPr>
          <a:xfrm>
            <a:off x="4141075" y="4127649"/>
            <a:ext cx="4215499" cy="963212"/>
          </a:xfrm>
          <a:prstGeom prst="rect">
            <a:avLst/>
          </a:prstGeom>
          <a:noFill/>
        </p:spPr>
        <p:txBody>
          <a:bodyPr wrap="square" rtlCol="0">
            <a:spAutoFit/>
          </a:bodyPr>
          <a:lstStyle/>
          <a:p>
            <a:pPr algn="ctr"/>
            <a:r>
              <a:rPr kumimoji="1" lang="en-US" altLang="ko-KR" b="1" dirty="0">
                <a:solidFill>
                  <a:srgbClr val="0070C0"/>
                </a:solidFill>
              </a:rPr>
              <a:t>calculate only corresponding point</a:t>
            </a:r>
          </a:p>
          <a:p>
            <a:pPr algn="ctr"/>
            <a:r>
              <a:rPr kumimoji="1" lang="en-US" altLang="ko-KR" sz="1400" b="1" dirty="0">
                <a:solidFill>
                  <a:srgbClr val="0070C0"/>
                </a:solidFill>
              </a:rPr>
              <a:t>1 qubit(padded data ‘1’): CNOT gates → X gate</a:t>
            </a:r>
            <a:endParaRPr kumimoji="1" lang="en-US" altLang="ko-KR" b="1" dirty="0">
              <a:solidFill>
                <a:srgbClr val="0070C0"/>
              </a:solidFill>
            </a:endParaRPr>
          </a:p>
          <a:p>
            <a:pPr>
              <a:lnSpc>
                <a:spcPct val="150000"/>
              </a:lnSpc>
            </a:pPr>
            <a:r>
              <a:rPr lang="en-US" altLang="ko-KR" b="1" dirty="0">
                <a:solidFill>
                  <a:srgbClr val="0070C0"/>
                </a:solidFill>
                <a:ea typeface="서울남산체 M" panose="02020503020101020101" pitchFamily="18" charset="-127"/>
              </a:rPr>
              <a:t>  </a:t>
            </a:r>
            <a:r>
              <a:rPr lang="ko-KR" altLang="en-US" b="1" dirty="0">
                <a:solidFill>
                  <a:srgbClr val="0070C0"/>
                </a:solidFill>
                <a:ea typeface="서울남산체 M" panose="02020503020101020101" pitchFamily="18" charset="-127"/>
              </a:rPr>
              <a:t>→</a:t>
            </a:r>
            <a:r>
              <a:rPr lang="ko-KR" altLang="en-US" b="1" dirty="0">
                <a:solidFill>
                  <a:srgbClr val="0070C0"/>
                </a:solidFill>
                <a:latin typeface="서울남산체 M" panose="02020503020101020101" pitchFamily="18" charset="-127"/>
                <a:ea typeface="서울남산체 M" panose="02020503020101020101" pitchFamily="18" charset="-127"/>
              </a:rPr>
              <a:t> </a:t>
            </a:r>
            <a:r>
              <a:rPr kumimoji="1" lang="en-US" altLang="ko-KR" b="1" dirty="0">
                <a:solidFill>
                  <a:srgbClr val="0070C0"/>
                </a:solidFill>
              </a:rPr>
              <a:t>save CNOT gates</a:t>
            </a:r>
            <a:endParaRPr kumimoji="1" lang="ko-KR" altLang="en-US" b="1" dirty="0">
              <a:solidFill>
                <a:srgbClr val="0070C0"/>
              </a:solidFill>
            </a:endParaRPr>
          </a:p>
        </p:txBody>
      </p:sp>
      <p:sp>
        <p:nvSpPr>
          <p:cNvPr id="10" name="직사각형 9">
            <a:extLst>
              <a:ext uri="{FF2B5EF4-FFF2-40B4-BE49-F238E27FC236}">
                <a16:creationId xmlns:a16="http://schemas.microsoft.com/office/drawing/2014/main" id="{8C695367-3003-DDB2-71F1-D7B99263A129}"/>
              </a:ext>
            </a:extLst>
          </p:cNvPr>
          <p:cNvSpPr/>
          <p:nvPr/>
        </p:nvSpPr>
        <p:spPr>
          <a:xfrm>
            <a:off x="588375" y="1427591"/>
            <a:ext cx="4613764" cy="461665"/>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11" name="TextBox 10">
            <a:extLst>
              <a:ext uri="{FF2B5EF4-FFF2-40B4-BE49-F238E27FC236}">
                <a16:creationId xmlns:a16="http://schemas.microsoft.com/office/drawing/2014/main" id="{F8C0496C-6452-F274-C84D-70C6C8CE5ABF}"/>
              </a:ext>
            </a:extLst>
          </p:cNvPr>
          <p:cNvSpPr txBox="1"/>
          <p:nvPr/>
        </p:nvSpPr>
        <p:spPr>
          <a:xfrm>
            <a:off x="640477" y="1427591"/>
            <a:ext cx="4613764" cy="461665"/>
          </a:xfrm>
          <a:prstGeom prst="rect">
            <a:avLst/>
          </a:prstGeom>
          <a:noFill/>
        </p:spPr>
        <p:txBody>
          <a:bodyPr wrap="none" rtlCol="0">
            <a:spAutoFit/>
          </a:bodyPr>
          <a:lstStyle/>
          <a:p>
            <a:r>
              <a:rPr kumimoji="1" lang="en-US" altLang="ko-KR" sz="2400" b="1" dirty="0"/>
              <a:t>Processing of associated data</a:t>
            </a:r>
            <a:endParaRPr kumimoji="1" lang="ko-KR" altLang="en-US" sz="2400" b="1" dirty="0"/>
          </a:p>
        </p:txBody>
      </p:sp>
      <p:sp>
        <p:nvSpPr>
          <p:cNvPr id="18" name="직사각형 17">
            <a:extLst>
              <a:ext uri="{FF2B5EF4-FFF2-40B4-BE49-F238E27FC236}">
                <a16:creationId xmlns:a16="http://schemas.microsoft.com/office/drawing/2014/main" id="{2CB4C137-B119-9E75-DF7D-8CEED6762FD7}"/>
              </a:ext>
            </a:extLst>
          </p:cNvPr>
          <p:cNvSpPr/>
          <p:nvPr/>
        </p:nvSpPr>
        <p:spPr>
          <a:xfrm>
            <a:off x="6179844" y="5235689"/>
            <a:ext cx="458473" cy="426041"/>
          </a:xfrm>
          <a:prstGeom prst="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1CD77DB6-8D9B-BCAD-B6F8-C6D90B06B600}"/>
              </a:ext>
            </a:extLst>
          </p:cNvPr>
          <p:cNvSpPr/>
          <p:nvPr/>
        </p:nvSpPr>
        <p:spPr>
          <a:xfrm>
            <a:off x="6638317" y="5236893"/>
            <a:ext cx="458473" cy="426041"/>
          </a:xfrm>
          <a:prstGeom prst="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346266DE-1FC5-38FC-E886-7ABC61903CD7}"/>
              </a:ext>
            </a:extLst>
          </p:cNvPr>
          <p:cNvSpPr/>
          <p:nvPr/>
        </p:nvSpPr>
        <p:spPr>
          <a:xfrm>
            <a:off x="7087528" y="5237829"/>
            <a:ext cx="458473" cy="426041"/>
          </a:xfrm>
          <a:prstGeom prst="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2" name="직사각형 21">
            <a:extLst>
              <a:ext uri="{FF2B5EF4-FFF2-40B4-BE49-F238E27FC236}">
                <a16:creationId xmlns:a16="http://schemas.microsoft.com/office/drawing/2014/main" id="{3126F13E-27C5-3BA9-4A6C-A814E49C9294}"/>
              </a:ext>
            </a:extLst>
          </p:cNvPr>
          <p:cNvSpPr/>
          <p:nvPr/>
        </p:nvSpPr>
        <p:spPr>
          <a:xfrm>
            <a:off x="7539126" y="5239033"/>
            <a:ext cx="458473" cy="426041"/>
          </a:xfrm>
          <a:prstGeom prst="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직사각형 23">
            <a:extLst>
              <a:ext uri="{FF2B5EF4-FFF2-40B4-BE49-F238E27FC236}">
                <a16:creationId xmlns:a16="http://schemas.microsoft.com/office/drawing/2014/main" id="{0B8B73A3-73EA-54AC-C290-D6450F6CCB38}"/>
              </a:ext>
            </a:extLst>
          </p:cNvPr>
          <p:cNvSpPr/>
          <p:nvPr/>
        </p:nvSpPr>
        <p:spPr>
          <a:xfrm>
            <a:off x="6179844" y="5959778"/>
            <a:ext cx="458473" cy="42604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5" name="직사각형 24">
            <a:extLst>
              <a:ext uri="{FF2B5EF4-FFF2-40B4-BE49-F238E27FC236}">
                <a16:creationId xmlns:a16="http://schemas.microsoft.com/office/drawing/2014/main" id="{7C0D4950-6F5B-23B5-F2A6-D4BD89E1C2DC}"/>
              </a:ext>
            </a:extLst>
          </p:cNvPr>
          <p:cNvSpPr/>
          <p:nvPr/>
        </p:nvSpPr>
        <p:spPr>
          <a:xfrm>
            <a:off x="6638317" y="5960982"/>
            <a:ext cx="458473" cy="42604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19CC78C3-0C40-65D5-C68C-B22C51C291B4}"/>
              </a:ext>
            </a:extLst>
          </p:cNvPr>
          <p:cNvSpPr/>
          <p:nvPr/>
        </p:nvSpPr>
        <p:spPr>
          <a:xfrm>
            <a:off x="7087528" y="5961918"/>
            <a:ext cx="458473" cy="42604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직사각형 26">
            <a:extLst>
              <a:ext uri="{FF2B5EF4-FFF2-40B4-BE49-F238E27FC236}">
                <a16:creationId xmlns:a16="http://schemas.microsoft.com/office/drawing/2014/main" id="{2C233ADF-59D4-D874-764C-EA9913EF784E}"/>
              </a:ext>
            </a:extLst>
          </p:cNvPr>
          <p:cNvSpPr/>
          <p:nvPr/>
        </p:nvSpPr>
        <p:spPr>
          <a:xfrm>
            <a:off x="7539126" y="5963122"/>
            <a:ext cx="458473" cy="426041"/>
          </a:xfrm>
          <a:prstGeom prst="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FB9B87B-8A1B-8345-9536-A3B56D072041}"/>
                  </a:ext>
                </a:extLst>
              </p:cNvPr>
              <p:cNvSpPr txBox="1"/>
              <p:nvPr/>
            </p:nvSpPr>
            <p:spPr>
              <a:xfrm>
                <a:off x="6146104" y="6034298"/>
                <a:ext cx="52595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200" b="1" i="1" dirty="0" smtClean="0">
                          <a:latin typeface="Cambria Math" panose="02040503050406030204" pitchFamily="18" charset="0"/>
                        </a:rPr>
                        <m:t>𝟎</m:t>
                      </m:r>
                      <m:r>
                        <a:rPr kumimoji="1" lang="en-US" altLang="ko-KR" sz="1200" b="1" i="1" dirty="0" smtClean="0">
                          <a:latin typeface="Cambria Math" panose="02040503050406030204" pitchFamily="18" charset="0"/>
                          <a:ea typeface="Cambria Math" panose="02040503050406030204" pitchFamily="18" charset="0"/>
                        </a:rPr>
                        <m:t>⋯</m:t>
                      </m:r>
                      <m:r>
                        <a:rPr kumimoji="1" lang="en-US" altLang="ko-KR" sz="1200" b="1" i="1" dirty="0" smtClean="0">
                          <a:latin typeface="Cambria Math" panose="02040503050406030204" pitchFamily="18" charset="0"/>
                        </a:rPr>
                        <m:t>𝟎</m:t>
                      </m:r>
                    </m:oMath>
                  </m:oMathPara>
                </a14:m>
                <a:endParaRPr lang="ko-KR" altLang="en-US" sz="1200" dirty="0"/>
              </a:p>
            </p:txBody>
          </p:sp>
        </mc:Choice>
        <mc:Fallback xmlns="">
          <p:sp>
            <p:nvSpPr>
              <p:cNvPr id="33" name="TextBox 32">
                <a:extLst>
                  <a:ext uri="{FF2B5EF4-FFF2-40B4-BE49-F238E27FC236}">
                    <a16:creationId xmlns:a16="http://schemas.microsoft.com/office/drawing/2014/main" id="{4FB9B87B-8A1B-8345-9536-A3B56D072041}"/>
                  </a:ext>
                </a:extLst>
              </p:cNvPr>
              <p:cNvSpPr txBox="1">
                <a:spLocks noRot="1" noChangeAspect="1" noMove="1" noResize="1" noEditPoints="1" noAdjustHandles="1" noChangeArrowheads="1" noChangeShapeType="1" noTextEdit="1"/>
              </p:cNvSpPr>
              <p:nvPr/>
            </p:nvSpPr>
            <p:spPr>
              <a:xfrm>
                <a:off x="6146104" y="6034298"/>
                <a:ext cx="525952" cy="27699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57C5CC-C0ED-1917-6DF7-596E7721D3B4}"/>
                  </a:ext>
                </a:extLst>
              </p:cNvPr>
              <p:cNvSpPr txBox="1"/>
              <p:nvPr/>
            </p:nvSpPr>
            <p:spPr>
              <a:xfrm>
                <a:off x="6588440" y="6041208"/>
                <a:ext cx="52595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200" b="1" i="1" dirty="0" smtClean="0">
                          <a:latin typeface="Cambria Math" panose="02040503050406030204" pitchFamily="18" charset="0"/>
                        </a:rPr>
                        <m:t>𝟎</m:t>
                      </m:r>
                      <m:r>
                        <a:rPr kumimoji="1" lang="en-US" altLang="ko-KR" sz="1200" b="1" i="1" dirty="0" smtClean="0">
                          <a:latin typeface="Cambria Math" panose="02040503050406030204" pitchFamily="18" charset="0"/>
                          <a:ea typeface="Cambria Math" panose="02040503050406030204" pitchFamily="18" charset="0"/>
                        </a:rPr>
                        <m:t>⋯</m:t>
                      </m:r>
                      <m:r>
                        <a:rPr kumimoji="1" lang="en-US" altLang="ko-KR" sz="1200" b="1" i="1" dirty="0" smtClean="0">
                          <a:latin typeface="Cambria Math" panose="02040503050406030204" pitchFamily="18" charset="0"/>
                        </a:rPr>
                        <m:t>𝟎</m:t>
                      </m:r>
                    </m:oMath>
                  </m:oMathPara>
                </a14:m>
                <a:endParaRPr lang="ko-KR" altLang="en-US" sz="1200" dirty="0"/>
              </a:p>
            </p:txBody>
          </p:sp>
        </mc:Choice>
        <mc:Fallback xmlns="">
          <p:sp>
            <p:nvSpPr>
              <p:cNvPr id="34" name="TextBox 33">
                <a:extLst>
                  <a:ext uri="{FF2B5EF4-FFF2-40B4-BE49-F238E27FC236}">
                    <a16:creationId xmlns:a16="http://schemas.microsoft.com/office/drawing/2014/main" id="{5757C5CC-C0ED-1917-6DF7-596E7721D3B4}"/>
                  </a:ext>
                </a:extLst>
              </p:cNvPr>
              <p:cNvSpPr txBox="1">
                <a:spLocks noRot="1" noChangeAspect="1" noMove="1" noResize="1" noEditPoints="1" noAdjustHandles="1" noChangeArrowheads="1" noChangeShapeType="1" noTextEdit="1"/>
              </p:cNvSpPr>
              <p:nvPr/>
            </p:nvSpPr>
            <p:spPr>
              <a:xfrm>
                <a:off x="6588440" y="6041208"/>
                <a:ext cx="525952"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76C4E3-B1F7-CD7B-D561-D6C0C5C3E114}"/>
                  </a:ext>
                </a:extLst>
              </p:cNvPr>
              <p:cNvSpPr txBox="1"/>
              <p:nvPr/>
            </p:nvSpPr>
            <p:spPr>
              <a:xfrm>
                <a:off x="7047973" y="6041208"/>
                <a:ext cx="52595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200" b="1" i="1" dirty="0" smtClean="0">
                          <a:latin typeface="Cambria Math" panose="02040503050406030204" pitchFamily="18" charset="0"/>
                        </a:rPr>
                        <m:t>𝟎</m:t>
                      </m:r>
                      <m:r>
                        <a:rPr kumimoji="1" lang="en-US" altLang="ko-KR" sz="1200" b="1" i="1" dirty="0" smtClean="0">
                          <a:latin typeface="Cambria Math" panose="02040503050406030204" pitchFamily="18" charset="0"/>
                          <a:ea typeface="Cambria Math" panose="02040503050406030204" pitchFamily="18" charset="0"/>
                        </a:rPr>
                        <m:t>⋯</m:t>
                      </m:r>
                      <m:r>
                        <a:rPr kumimoji="1" lang="en-US" altLang="ko-KR" sz="1200" b="1" i="1" dirty="0" smtClean="0">
                          <a:solidFill>
                            <a:srgbClr val="5799D5"/>
                          </a:solidFill>
                          <a:latin typeface="Cambria Math" panose="02040503050406030204" pitchFamily="18" charset="0"/>
                          <a:ea typeface="Cambria Math" panose="02040503050406030204" pitchFamily="18" charset="0"/>
                        </a:rPr>
                        <m:t>𝟏</m:t>
                      </m:r>
                    </m:oMath>
                  </m:oMathPara>
                </a14:m>
                <a:endParaRPr lang="ko-KR" altLang="en-US" sz="1200" dirty="0"/>
              </a:p>
            </p:txBody>
          </p:sp>
        </mc:Choice>
        <mc:Fallback xmlns="">
          <p:sp>
            <p:nvSpPr>
              <p:cNvPr id="35" name="TextBox 34">
                <a:extLst>
                  <a:ext uri="{FF2B5EF4-FFF2-40B4-BE49-F238E27FC236}">
                    <a16:creationId xmlns:a16="http://schemas.microsoft.com/office/drawing/2014/main" id="{8E76C4E3-B1F7-CD7B-D561-D6C0C5C3E114}"/>
                  </a:ext>
                </a:extLst>
              </p:cNvPr>
              <p:cNvSpPr txBox="1">
                <a:spLocks noRot="1" noChangeAspect="1" noMove="1" noResize="1" noEditPoints="1" noAdjustHandles="1" noChangeArrowheads="1" noChangeShapeType="1" noTextEdit="1"/>
              </p:cNvSpPr>
              <p:nvPr/>
            </p:nvSpPr>
            <p:spPr>
              <a:xfrm>
                <a:off x="7047973" y="6041208"/>
                <a:ext cx="525952"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54F9B98-251A-F7EE-05D0-3536788AFD88}"/>
                  </a:ext>
                </a:extLst>
              </p:cNvPr>
              <p:cNvSpPr txBox="1"/>
              <p:nvPr/>
            </p:nvSpPr>
            <p:spPr>
              <a:xfrm>
                <a:off x="5705233" y="6003520"/>
                <a:ext cx="5259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600" b="1" i="1" dirty="0" smtClean="0">
                          <a:latin typeface="Cambria Math" panose="02040503050406030204" pitchFamily="18" charset="0"/>
                        </a:rPr>
                        <m:t>𝑨</m:t>
                      </m:r>
                    </m:oMath>
                  </m:oMathPara>
                </a14:m>
                <a:endParaRPr lang="ko-KR" altLang="en-US" sz="1600" dirty="0"/>
              </a:p>
            </p:txBody>
          </p:sp>
        </mc:Choice>
        <mc:Fallback xmlns="">
          <p:sp>
            <p:nvSpPr>
              <p:cNvPr id="36" name="TextBox 35">
                <a:extLst>
                  <a:ext uri="{FF2B5EF4-FFF2-40B4-BE49-F238E27FC236}">
                    <a16:creationId xmlns:a16="http://schemas.microsoft.com/office/drawing/2014/main" id="{654F9B98-251A-F7EE-05D0-3536788AFD88}"/>
                  </a:ext>
                </a:extLst>
              </p:cNvPr>
              <p:cNvSpPr txBox="1">
                <a:spLocks noRot="1" noChangeAspect="1" noMove="1" noResize="1" noEditPoints="1" noAdjustHandles="1" noChangeArrowheads="1" noChangeShapeType="1" noTextEdit="1"/>
              </p:cNvSpPr>
              <p:nvPr/>
            </p:nvSpPr>
            <p:spPr>
              <a:xfrm>
                <a:off x="5705233" y="6003520"/>
                <a:ext cx="525952" cy="33855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15BA932-F131-3467-0A76-90B73C72AAA1}"/>
                  </a:ext>
                </a:extLst>
              </p:cNvPr>
              <p:cNvSpPr txBox="1"/>
              <p:nvPr/>
            </p:nvSpPr>
            <p:spPr>
              <a:xfrm>
                <a:off x="5710230" y="5273234"/>
                <a:ext cx="5259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1" i="1" dirty="0" smtClean="0">
                              <a:latin typeface="Cambria Math" panose="02040503050406030204" pitchFamily="18" charset="0"/>
                            </a:rPr>
                          </m:ctrlPr>
                        </m:sSubPr>
                        <m:e>
                          <m:r>
                            <a:rPr kumimoji="1" lang="en-US" altLang="ko-KR" sz="1600" b="1" i="1" dirty="0" smtClean="0">
                              <a:latin typeface="Cambria Math" panose="02040503050406030204" pitchFamily="18" charset="0"/>
                            </a:rPr>
                            <m:t>𝑺</m:t>
                          </m:r>
                        </m:e>
                        <m:sub>
                          <m:r>
                            <a:rPr kumimoji="1" lang="en-US" altLang="ko-KR" sz="1600" b="1" i="1" dirty="0" smtClean="0">
                              <a:latin typeface="Cambria Math" panose="02040503050406030204" pitchFamily="18" charset="0"/>
                            </a:rPr>
                            <m:t>𝑳</m:t>
                          </m:r>
                        </m:sub>
                      </m:sSub>
                    </m:oMath>
                  </m:oMathPara>
                </a14:m>
                <a:endParaRPr lang="ko-KR" altLang="en-US" sz="1600" dirty="0"/>
              </a:p>
            </p:txBody>
          </p:sp>
        </mc:Choice>
        <mc:Fallback xmlns="">
          <p:sp>
            <p:nvSpPr>
              <p:cNvPr id="37" name="TextBox 36">
                <a:extLst>
                  <a:ext uri="{FF2B5EF4-FFF2-40B4-BE49-F238E27FC236}">
                    <a16:creationId xmlns:a16="http://schemas.microsoft.com/office/drawing/2014/main" id="{415BA932-F131-3467-0A76-90B73C72AAA1}"/>
                  </a:ext>
                </a:extLst>
              </p:cNvPr>
              <p:cNvSpPr txBox="1">
                <a:spLocks noRot="1" noChangeAspect="1" noMove="1" noResize="1" noEditPoints="1" noAdjustHandles="1" noChangeArrowheads="1" noChangeShapeType="1" noTextEdit="1"/>
              </p:cNvSpPr>
              <p:nvPr/>
            </p:nvSpPr>
            <p:spPr>
              <a:xfrm>
                <a:off x="5710230" y="5273234"/>
                <a:ext cx="525952" cy="338554"/>
              </a:xfrm>
              <a:prstGeom prst="rect">
                <a:avLst/>
              </a:prstGeom>
              <a:blipFill>
                <a:blip r:embed="rId8"/>
                <a:stretch>
                  <a:fillRect/>
                </a:stretch>
              </a:blipFill>
            </p:spPr>
            <p:txBody>
              <a:bodyPr/>
              <a:lstStyle/>
              <a:p>
                <a:r>
                  <a:rPr lang="ko-KR" altLang="en-US">
                    <a:noFill/>
                  </a:rPr>
                  <a:t> </a:t>
                </a:r>
              </a:p>
            </p:txBody>
          </p:sp>
        </mc:Fallback>
      </mc:AlternateContent>
      <p:cxnSp>
        <p:nvCxnSpPr>
          <p:cNvPr id="39" name="직선 연결선[R] 38">
            <a:extLst>
              <a:ext uri="{FF2B5EF4-FFF2-40B4-BE49-F238E27FC236}">
                <a16:creationId xmlns:a16="http://schemas.microsoft.com/office/drawing/2014/main" id="{BCACA234-EB50-4751-54ED-159EB2B9D64F}"/>
              </a:ext>
            </a:extLst>
          </p:cNvPr>
          <p:cNvCxnSpPr>
            <a:stCxn id="22" idx="2"/>
            <a:endCxn id="27" idx="0"/>
          </p:cNvCxnSpPr>
          <p:nvPr/>
        </p:nvCxnSpPr>
        <p:spPr>
          <a:xfrm>
            <a:off x="7768363" y="5665074"/>
            <a:ext cx="0" cy="29804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4C806B3-E7B6-B79A-C7B4-DA2CB9055E90}"/>
              </a:ext>
            </a:extLst>
          </p:cNvPr>
          <p:cNvSpPr txBox="1"/>
          <p:nvPr/>
        </p:nvSpPr>
        <p:spPr>
          <a:xfrm>
            <a:off x="7765975" y="5659608"/>
            <a:ext cx="1207576" cy="307777"/>
          </a:xfrm>
          <a:prstGeom prst="rect">
            <a:avLst/>
          </a:prstGeom>
          <a:noFill/>
        </p:spPr>
        <p:txBody>
          <a:bodyPr wrap="square">
            <a:spAutoFit/>
          </a:bodyPr>
          <a:lstStyle/>
          <a:p>
            <a:r>
              <a:rPr lang="en-US" altLang="ko-KR" sz="1400" b="1" dirty="0">
                <a:solidFill>
                  <a:srgbClr val="0070C0"/>
                </a:solidFill>
              </a:rPr>
              <a:t>CNOT gates</a:t>
            </a:r>
            <a:endParaRPr lang="ko-KR" altLang="en-US" sz="1400" b="1" dirty="0">
              <a:solidFill>
                <a:srgbClr val="0070C0"/>
              </a:solidFill>
            </a:endParaRPr>
          </a:p>
        </p:txBody>
      </p:sp>
      <p:grpSp>
        <p:nvGrpSpPr>
          <p:cNvPr id="59" name="그룹 58">
            <a:extLst>
              <a:ext uri="{FF2B5EF4-FFF2-40B4-BE49-F238E27FC236}">
                <a16:creationId xmlns:a16="http://schemas.microsoft.com/office/drawing/2014/main" id="{52C1E850-C980-C8EA-0EEE-A68C28176AE6}"/>
              </a:ext>
            </a:extLst>
          </p:cNvPr>
          <p:cNvGrpSpPr/>
          <p:nvPr/>
        </p:nvGrpSpPr>
        <p:grpSpPr>
          <a:xfrm>
            <a:off x="8381759" y="3454904"/>
            <a:ext cx="2616185" cy="1170083"/>
            <a:chOff x="8395367" y="1942184"/>
            <a:chExt cx="2616185" cy="1170083"/>
          </a:xfrm>
        </p:grpSpPr>
        <p:sp>
          <p:nvSpPr>
            <p:cNvPr id="41" name="직사각형 40">
              <a:extLst>
                <a:ext uri="{FF2B5EF4-FFF2-40B4-BE49-F238E27FC236}">
                  <a16:creationId xmlns:a16="http://schemas.microsoft.com/office/drawing/2014/main" id="{B725FF3D-B130-7FA8-EAF9-09D17B408A1B}"/>
                </a:ext>
              </a:extLst>
            </p:cNvPr>
            <p:cNvSpPr/>
            <p:nvPr/>
          </p:nvSpPr>
          <p:spPr>
            <a:xfrm>
              <a:off x="9193797" y="1958793"/>
              <a:ext cx="458473" cy="42604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2" name="직사각형 41">
              <a:extLst>
                <a:ext uri="{FF2B5EF4-FFF2-40B4-BE49-F238E27FC236}">
                  <a16:creationId xmlns:a16="http://schemas.microsoft.com/office/drawing/2014/main" id="{3970B0EA-A09A-7806-043F-9C6BC30C222D}"/>
                </a:ext>
              </a:extLst>
            </p:cNvPr>
            <p:cNvSpPr/>
            <p:nvPr/>
          </p:nvSpPr>
          <p:spPr>
            <a:xfrm>
              <a:off x="9652270" y="1959997"/>
              <a:ext cx="458473" cy="42604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3" name="직사각형 42">
              <a:extLst>
                <a:ext uri="{FF2B5EF4-FFF2-40B4-BE49-F238E27FC236}">
                  <a16:creationId xmlns:a16="http://schemas.microsoft.com/office/drawing/2014/main" id="{1AACFA7B-AFCD-2B3F-65AF-D6726A1B9679}"/>
                </a:ext>
              </a:extLst>
            </p:cNvPr>
            <p:cNvSpPr/>
            <p:nvPr/>
          </p:nvSpPr>
          <p:spPr>
            <a:xfrm>
              <a:off x="10101481" y="1960933"/>
              <a:ext cx="458473" cy="42604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4" name="직사각형 43">
              <a:extLst>
                <a:ext uri="{FF2B5EF4-FFF2-40B4-BE49-F238E27FC236}">
                  <a16:creationId xmlns:a16="http://schemas.microsoft.com/office/drawing/2014/main" id="{11381A58-1C52-D758-C1A0-9F492296B29B}"/>
                </a:ext>
              </a:extLst>
            </p:cNvPr>
            <p:cNvSpPr/>
            <p:nvPr/>
          </p:nvSpPr>
          <p:spPr>
            <a:xfrm>
              <a:off x="10553079" y="1962137"/>
              <a:ext cx="458473" cy="42604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5" name="직사각형 44">
              <a:extLst>
                <a:ext uri="{FF2B5EF4-FFF2-40B4-BE49-F238E27FC236}">
                  <a16:creationId xmlns:a16="http://schemas.microsoft.com/office/drawing/2014/main" id="{4F5458D5-2220-3442-0E19-B1812B4E992F}"/>
                </a:ext>
              </a:extLst>
            </p:cNvPr>
            <p:cNvSpPr/>
            <p:nvPr/>
          </p:nvSpPr>
          <p:spPr>
            <a:xfrm>
              <a:off x="9193797" y="2682882"/>
              <a:ext cx="458473" cy="426041"/>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6" name="직사각형 45">
              <a:extLst>
                <a:ext uri="{FF2B5EF4-FFF2-40B4-BE49-F238E27FC236}">
                  <a16:creationId xmlns:a16="http://schemas.microsoft.com/office/drawing/2014/main" id="{1F755888-495A-0E86-FD2E-052B361DAA20}"/>
                </a:ext>
              </a:extLst>
            </p:cNvPr>
            <p:cNvSpPr/>
            <p:nvPr/>
          </p:nvSpPr>
          <p:spPr>
            <a:xfrm>
              <a:off x="9652270" y="2684086"/>
              <a:ext cx="458473" cy="426041"/>
            </a:xfrm>
            <a:prstGeom prst="rect">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7" name="직사각형 46">
              <a:extLst>
                <a:ext uri="{FF2B5EF4-FFF2-40B4-BE49-F238E27FC236}">
                  <a16:creationId xmlns:a16="http://schemas.microsoft.com/office/drawing/2014/main" id="{F5B9DC35-15CE-78E3-7208-3C31C53C8241}"/>
                </a:ext>
              </a:extLst>
            </p:cNvPr>
            <p:cNvSpPr/>
            <p:nvPr/>
          </p:nvSpPr>
          <p:spPr>
            <a:xfrm>
              <a:off x="10101481" y="2685022"/>
              <a:ext cx="458473" cy="426041"/>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8" name="직사각형 47">
              <a:extLst>
                <a:ext uri="{FF2B5EF4-FFF2-40B4-BE49-F238E27FC236}">
                  <a16:creationId xmlns:a16="http://schemas.microsoft.com/office/drawing/2014/main" id="{334B8D7D-ED09-5AB7-963F-60BC42710787}"/>
                </a:ext>
              </a:extLst>
            </p:cNvPr>
            <p:cNvSpPr/>
            <p:nvPr/>
          </p:nvSpPr>
          <p:spPr>
            <a:xfrm>
              <a:off x="10553079" y="2686226"/>
              <a:ext cx="458473" cy="426041"/>
            </a:xfrm>
            <a:prstGeom prst="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DAFD44F-B1A3-9FC0-0526-90005214B5AB}"/>
                    </a:ext>
                  </a:extLst>
                </p:cNvPr>
                <p:cNvSpPr txBox="1"/>
                <p:nvPr/>
              </p:nvSpPr>
              <p:spPr>
                <a:xfrm>
                  <a:off x="8395367" y="2726625"/>
                  <a:ext cx="712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1" i="1" dirty="0" smtClean="0">
                                <a:latin typeface="Cambria Math" panose="02040503050406030204" pitchFamily="18" charset="0"/>
                              </a:rPr>
                            </m:ctrlPr>
                          </m:sSubPr>
                          <m:e>
                            <m:r>
                              <a:rPr kumimoji="1" lang="en-US" altLang="ko-KR" sz="1600" b="1" i="1" dirty="0" smtClean="0">
                                <a:latin typeface="Cambria Math" panose="02040503050406030204" pitchFamily="18" charset="0"/>
                              </a:rPr>
                              <m:t>𝒄𝒐𝒏𝒔𝒕</m:t>
                            </m:r>
                          </m:e>
                          <m:sub>
                            <m:r>
                              <a:rPr kumimoji="1" lang="en-US" altLang="ko-KR" sz="1600" b="1" i="1" dirty="0" smtClean="0">
                                <a:latin typeface="Cambria Math" panose="02040503050406030204" pitchFamily="18" charset="0"/>
                              </a:rPr>
                              <m:t>𝑨</m:t>
                            </m:r>
                          </m:sub>
                        </m:sSub>
                      </m:oMath>
                    </m:oMathPara>
                  </a14:m>
                  <a:endParaRPr lang="ko-KR" altLang="en-US" sz="1600" dirty="0"/>
                </a:p>
              </p:txBody>
            </p:sp>
          </mc:Choice>
          <mc:Fallback xmlns="">
            <p:sp>
              <p:nvSpPr>
                <p:cNvPr id="52" name="TextBox 51">
                  <a:extLst>
                    <a:ext uri="{FF2B5EF4-FFF2-40B4-BE49-F238E27FC236}">
                      <a16:creationId xmlns:a16="http://schemas.microsoft.com/office/drawing/2014/main" id="{0DAFD44F-B1A3-9FC0-0526-90005214B5AB}"/>
                    </a:ext>
                  </a:extLst>
                </p:cNvPr>
                <p:cNvSpPr txBox="1">
                  <a:spLocks noRot="1" noChangeAspect="1" noMove="1" noResize="1" noEditPoints="1" noAdjustHandles="1" noChangeArrowheads="1" noChangeShapeType="1" noTextEdit="1"/>
                </p:cNvSpPr>
                <p:nvPr/>
              </p:nvSpPr>
              <p:spPr>
                <a:xfrm>
                  <a:off x="8395367" y="2726625"/>
                  <a:ext cx="712187" cy="338554"/>
                </a:xfrm>
                <a:prstGeom prst="rect">
                  <a:avLst/>
                </a:prstGeom>
                <a:blipFill>
                  <a:blip r:embed="rId9"/>
                  <a:stretch>
                    <a:fillRect r="-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5EF53FD-AB37-9FAC-0315-BF1C3D8CB415}"/>
                    </a:ext>
                  </a:extLst>
                </p:cNvPr>
                <p:cNvSpPr txBox="1"/>
                <p:nvPr/>
              </p:nvSpPr>
              <p:spPr>
                <a:xfrm>
                  <a:off x="8724183" y="1996338"/>
                  <a:ext cx="5259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1" i="1" dirty="0" smtClean="0">
                                <a:latin typeface="Cambria Math" panose="02040503050406030204" pitchFamily="18" charset="0"/>
                              </a:rPr>
                            </m:ctrlPr>
                          </m:sSubPr>
                          <m:e>
                            <m:r>
                              <a:rPr kumimoji="1" lang="en-US" altLang="ko-KR" sz="1600" b="1" i="1" dirty="0" smtClean="0">
                                <a:latin typeface="Cambria Math" panose="02040503050406030204" pitchFamily="18" charset="0"/>
                              </a:rPr>
                              <m:t>𝑺</m:t>
                            </m:r>
                          </m:e>
                          <m:sub>
                            <m:r>
                              <a:rPr kumimoji="1" lang="en-US" altLang="ko-KR" sz="1600" b="1" i="1" dirty="0" smtClean="0">
                                <a:latin typeface="Cambria Math" panose="02040503050406030204" pitchFamily="18" charset="0"/>
                              </a:rPr>
                              <m:t>𝑳</m:t>
                            </m:r>
                          </m:sub>
                        </m:sSub>
                      </m:oMath>
                    </m:oMathPara>
                  </a14:m>
                  <a:endParaRPr lang="ko-KR" altLang="en-US" sz="1600" dirty="0"/>
                </a:p>
              </p:txBody>
            </p:sp>
          </mc:Choice>
          <mc:Fallback xmlns="">
            <p:sp>
              <p:nvSpPr>
                <p:cNvPr id="53" name="TextBox 52">
                  <a:extLst>
                    <a:ext uri="{FF2B5EF4-FFF2-40B4-BE49-F238E27FC236}">
                      <a16:creationId xmlns:a16="http://schemas.microsoft.com/office/drawing/2014/main" id="{95EF53FD-AB37-9FAC-0315-BF1C3D8CB415}"/>
                    </a:ext>
                  </a:extLst>
                </p:cNvPr>
                <p:cNvSpPr txBox="1">
                  <a:spLocks noRot="1" noChangeAspect="1" noMove="1" noResize="1" noEditPoints="1" noAdjustHandles="1" noChangeArrowheads="1" noChangeShapeType="1" noTextEdit="1"/>
                </p:cNvSpPr>
                <p:nvPr/>
              </p:nvSpPr>
              <p:spPr>
                <a:xfrm>
                  <a:off x="8724183" y="1996338"/>
                  <a:ext cx="525952" cy="338554"/>
                </a:xfrm>
                <a:prstGeom prst="rect">
                  <a:avLst/>
                </a:prstGeom>
                <a:blipFill>
                  <a:blip r:embed="rId10"/>
                  <a:stretch>
                    <a:fillRect b="-3704"/>
                  </a:stretch>
                </a:blipFill>
              </p:spPr>
              <p:txBody>
                <a:bodyPr/>
                <a:lstStyle/>
                <a:p>
                  <a:r>
                    <a:rPr lang="ko-KR" altLang="en-US">
                      <a:noFill/>
                    </a:rPr>
                    <a:t> </a:t>
                  </a:r>
                </a:p>
              </p:txBody>
            </p:sp>
          </mc:Fallback>
        </mc:AlternateContent>
        <p:cxnSp>
          <p:nvCxnSpPr>
            <p:cNvPr id="54" name="직선 연결선[R] 53">
              <a:extLst>
                <a:ext uri="{FF2B5EF4-FFF2-40B4-BE49-F238E27FC236}">
                  <a16:creationId xmlns:a16="http://schemas.microsoft.com/office/drawing/2014/main" id="{56D9D430-BE31-5672-744D-8CE5B4D357A3}"/>
                </a:ext>
              </a:extLst>
            </p:cNvPr>
            <p:cNvCxnSpPr>
              <a:cxnSpLocks/>
            </p:cNvCxnSpPr>
            <p:nvPr/>
          </p:nvCxnSpPr>
          <p:spPr>
            <a:xfrm>
              <a:off x="9872952" y="2378060"/>
              <a:ext cx="0" cy="2980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AE115C9-0832-74C6-D3D6-F2965172092A}"/>
                </a:ext>
              </a:extLst>
            </p:cNvPr>
            <p:cNvSpPr txBox="1"/>
            <p:nvPr/>
          </p:nvSpPr>
          <p:spPr>
            <a:xfrm>
              <a:off x="9586050" y="1942184"/>
              <a:ext cx="589496" cy="461665"/>
            </a:xfrm>
            <a:prstGeom prst="rect">
              <a:avLst/>
            </a:prstGeom>
            <a:noFill/>
          </p:spPr>
          <p:txBody>
            <a:bodyPr wrap="square">
              <a:spAutoFit/>
            </a:bodyPr>
            <a:lstStyle/>
            <a:p>
              <a:pPr algn="ctr"/>
              <a:r>
                <a:rPr lang="en-US" altLang="ko-KR" sz="1200" b="1" dirty="0">
                  <a:solidFill>
                    <a:srgbClr val="00B050"/>
                  </a:solidFill>
                </a:rPr>
                <a:t>X</a:t>
              </a:r>
            </a:p>
            <a:p>
              <a:pPr algn="ctr"/>
              <a:r>
                <a:rPr lang="en-US" altLang="ko-KR" sz="1200" b="1" dirty="0">
                  <a:solidFill>
                    <a:srgbClr val="00B050"/>
                  </a:solidFill>
                </a:rPr>
                <a:t>gate</a:t>
              </a:r>
              <a:endParaRPr lang="ko-KR" altLang="en-US" sz="1200" b="1" dirty="0">
                <a:solidFill>
                  <a:srgbClr val="00B050"/>
                </a:solidFill>
              </a:endParaRPr>
            </a:p>
          </p:txBody>
        </p:sp>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F8CE01A-C6E2-648D-2E23-14B70AC27259}"/>
                  </a:ext>
                </a:extLst>
              </p:cNvPr>
              <p:cNvSpPr txBox="1"/>
              <p:nvPr/>
            </p:nvSpPr>
            <p:spPr>
              <a:xfrm>
                <a:off x="9596368" y="4221975"/>
                <a:ext cx="5259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600" b="1" i="1" dirty="0" smtClean="0">
                          <a:solidFill>
                            <a:srgbClr val="00B050"/>
                          </a:solidFill>
                          <a:latin typeface="Cambria Math" panose="02040503050406030204" pitchFamily="18" charset="0"/>
                        </a:rPr>
                        <m:t>𝟏</m:t>
                      </m:r>
                    </m:oMath>
                  </m:oMathPara>
                </a14:m>
                <a:endParaRPr lang="ko-KR" altLang="en-US" sz="1600" dirty="0">
                  <a:solidFill>
                    <a:srgbClr val="00B050"/>
                  </a:solidFill>
                </a:endParaRPr>
              </a:p>
            </p:txBody>
          </p:sp>
        </mc:Choice>
        <mc:Fallback xmlns="">
          <p:sp>
            <p:nvSpPr>
              <p:cNvPr id="60" name="TextBox 59">
                <a:extLst>
                  <a:ext uri="{FF2B5EF4-FFF2-40B4-BE49-F238E27FC236}">
                    <a16:creationId xmlns:a16="http://schemas.microsoft.com/office/drawing/2014/main" id="{0F8CE01A-C6E2-648D-2E23-14B70AC27259}"/>
                  </a:ext>
                </a:extLst>
              </p:cNvPr>
              <p:cNvSpPr txBox="1">
                <a:spLocks noRot="1" noChangeAspect="1" noMove="1" noResize="1" noEditPoints="1" noAdjustHandles="1" noChangeArrowheads="1" noChangeShapeType="1" noTextEdit="1"/>
              </p:cNvSpPr>
              <p:nvPr/>
            </p:nvSpPr>
            <p:spPr>
              <a:xfrm>
                <a:off x="9596368" y="4221975"/>
                <a:ext cx="525952" cy="338554"/>
              </a:xfrm>
              <a:prstGeom prst="rect">
                <a:avLst/>
              </a:prstGeom>
              <a:blipFill>
                <a:blip r:embed="rId11"/>
                <a:stretch>
                  <a:fillRect/>
                </a:stretch>
              </a:blipFill>
            </p:spPr>
            <p:txBody>
              <a:bodyPr/>
              <a:lstStyle/>
              <a:p>
                <a:r>
                  <a:rPr lang="ko-KR" altLang="en-US">
                    <a:noFill/>
                  </a:rPr>
                  <a:t> </a:t>
                </a:r>
              </a:p>
            </p:txBody>
          </p:sp>
        </mc:Fallback>
      </mc:AlternateContent>
      <p:cxnSp>
        <p:nvCxnSpPr>
          <p:cNvPr id="12" name="직선 연결선[R] 11">
            <a:extLst>
              <a:ext uri="{FF2B5EF4-FFF2-40B4-BE49-F238E27FC236}">
                <a16:creationId xmlns:a16="http://schemas.microsoft.com/office/drawing/2014/main" id="{2C8EAE01-4031-AB43-2221-6D3045B7C8BB}"/>
              </a:ext>
            </a:extLst>
          </p:cNvPr>
          <p:cNvCxnSpPr/>
          <p:nvPr/>
        </p:nvCxnSpPr>
        <p:spPr>
          <a:xfrm>
            <a:off x="7319152" y="5674802"/>
            <a:ext cx="0" cy="29804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EB41BAB-2F64-AD1E-9042-2DFF0AD9D6E8}"/>
              </a:ext>
            </a:extLst>
          </p:cNvPr>
          <p:cNvSpPr txBox="1"/>
          <p:nvPr/>
        </p:nvSpPr>
        <p:spPr>
          <a:xfrm>
            <a:off x="7068723" y="5211933"/>
            <a:ext cx="525947" cy="461665"/>
          </a:xfrm>
          <a:prstGeom prst="rect">
            <a:avLst/>
          </a:prstGeom>
          <a:noFill/>
        </p:spPr>
        <p:txBody>
          <a:bodyPr wrap="square">
            <a:spAutoFit/>
          </a:bodyPr>
          <a:lstStyle/>
          <a:p>
            <a:pPr algn="ctr"/>
            <a:r>
              <a:rPr lang="en-US" altLang="ko-KR" sz="1200" b="1" dirty="0">
                <a:solidFill>
                  <a:srgbClr val="0070C0"/>
                </a:solidFill>
              </a:rPr>
              <a:t>X</a:t>
            </a:r>
          </a:p>
          <a:p>
            <a:pPr algn="ctr"/>
            <a:r>
              <a:rPr lang="en-US" altLang="ko-KR" sz="1200" b="1" dirty="0">
                <a:solidFill>
                  <a:srgbClr val="0070C0"/>
                </a:solidFill>
              </a:rPr>
              <a:t>gate</a:t>
            </a:r>
            <a:endParaRPr lang="ko-KR" altLang="en-US" sz="1200" b="1" dirty="0">
              <a:solidFill>
                <a:srgbClr val="0070C0"/>
              </a:solidFill>
            </a:endParaRPr>
          </a:p>
        </p:txBody>
      </p:sp>
    </p:spTree>
    <p:extLst>
      <p:ext uri="{BB962C8B-B14F-4D97-AF65-F5344CB8AC3E}">
        <p14:creationId xmlns:p14="http://schemas.microsoft.com/office/powerpoint/2010/main" val="170902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Encrypting &amp; Finalization</a:t>
            </a:r>
            <a:endParaRPr lang="ko-KR" altLang="en-US" dirty="0">
              <a:latin typeface="서울남산체 B" panose="02020503020101020101" pitchFamily="18" charset="-127"/>
              <a:ea typeface="서울남산체 B" panose="02020503020101020101" pitchFamily="18" charset="-127"/>
            </a:endParaRPr>
          </a:p>
        </p:txBody>
      </p:sp>
      <p:pic>
        <p:nvPicPr>
          <p:cNvPr id="3" name="그림 2">
            <a:extLst>
              <a:ext uri="{FF2B5EF4-FFF2-40B4-BE49-F238E27FC236}">
                <a16:creationId xmlns:a16="http://schemas.microsoft.com/office/drawing/2014/main" id="{A4A3264B-B95C-9EC7-599B-C63470DF9D58}"/>
              </a:ext>
            </a:extLst>
          </p:cNvPr>
          <p:cNvPicPr>
            <a:picLocks noChangeAspect="1"/>
          </p:cNvPicPr>
          <p:nvPr/>
        </p:nvPicPr>
        <p:blipFill>
          <a:blip r:embed="rId3"/>
          <a:stretch>
            <a:fillRect/>
          </a:stretch>
        </p:blipFill>
        <p:spPr>
          <a:xfrm>
            <a:off x="2309959" y="1247324"/>
            <a:ext cx="5871779" cy="5029870"/>
          </a:xfrm>
          <a:prstGeom prst="rect">
            <a:avLst/>
          </a:prstGeom>
        </p:spPr>
      </p:pic>
      <p:sp>
        <p:nvSpPr>
          <p:cNvPr id="8" name="사각형: 둥근 모서리 2">
            <a:extLst>
              <a:ext uri="{FF2B5EF4-FFF2-40B4-BE49-F238E27FC236}">
                <a16:creationId xmlns:a16="http://schemas.microsoft.com/office/drawing/2014/main" id="{C3435225-DA1D-2B00-7B9B-F4C1AD12D3C2}"/>
              </a:ext>
            </a:extLst>
          </p:cNvPr>
          <p:cNvSpPr/>
          <p:nvPr/>
        </p:nvSpPr>
        <p:spPr>
          <a:xfrm>
            <a:off x="2721158" y="2640874"/>
            <a:ext cx="2202169" cy="252493"/>
          </a:xfrm>
          <a:prstGeom prst="roundRect">
            <a:avLst>
              <a:gd name="adj" fmla="val 463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6DB0C3-EE49-DCB7-C4E3-095C1D7E0A37}"/>
                  </a:ext>
                </a:extLst>
              </p:cNvPr>
              <p:cNvSpPr txBox="1"/>
              <p:nvPr/>
            </p:nvSpPr>
            <p:spPr>
              <a:xfrm>
                <a:off x="4923326" y="2618840"/>
                <a:ext cx="6428609" cy="646331"/>
              </a:xfrm>
              <a:prstGeom prst="rect">
                <a:avLst/>
              </a:prstGeom>
              <a:noFill/>
            </p:spPr>
            <p:txBody>
              <a:bodyPr wrap="square" rtlCol="0">
                <a:spAutoFit/>
              </a:bodyPr>
              <a:lstStyle/>
              <a:p>
                <a:r>
                  <a:rPr lang="en-US" altLang="ko-KR" b="1" dirty="0">
                    <a:solidFill>
                      <a:srgbClr val="0070C0"/>
                    </a:solidFill>
                    <a:ea typeface="서울남산체 M" panose="02020503020101020101" pitchFamily="18" charset="-127"/>
                  </a:rPr>
                  <a:t>[copy </a:t>
                </a:r>
                <a14:m>
                  <m:oMath xmlns:m="http://schemas.openxmlformats.org/officeDocument/2006/math">
                    <m:r>
                      <a:rPr lang="en-US" altLang="ko-KR" b="1" i="1" smtClean="0">
                        <a:solidFill>
                          <a:srgbClr val="0070C0"/>
                        </a:solidFill>
                        <a:latin typeface="Cambria Math" panose="02040503050406030204" pitchFamily="18" charset="0"/>
                        <a:ea typeface="서울남산체 M" panose="02020503020101020101" pitchFamily="18" charset="-127"/>
                      </a:rPr>
                      <m:t>𝑴</m:t>
                    </m:r>
                  </m:oMath>
                </a14:m>
                <a:r>
                  <a:rPr lang="en-US" altLang="ko-KR" sz="1400" dirty="0">
                    <a:solidFill>
                      <a:srgbClr val="0070C0"/>
                    </a:solidFill>
                    <a:ea typeface="서울남산체 M" panose="02020503020101020101" pitchFamily="18" charset="-127"/>
                  </a:rPr>
                  <a:t>(classical)</a:t>
                </a:r>
                <a:r>
                  <a:rPr lang="en-US" altLang="ko-KR" b="1" dirty="0">
                    <a:solidFill>
                      <a:srgbClr val="0070C0"/>
                    </a:solidFill>
                    <a:ea typeface="서울남산체 M" panose="02020503020101020101" pitchFamily="18" charset="-127"/>
                  </a:rPr>
                  <a:t> to </a:t>
                </a:r>
                <a14:m>
                  <m:oMath xmlns:m="http://schemas.openxmlformats.org/officeDocument/2006/math">
                    <m:r>
                      <a:rPr lang="en-US" altLang="ko-KR" b="1" i="1" smtClean="0">
                        <a:solidFill>
                          <a:srgbClr val="0070C0"/>
                        </a:solidFill>
                        <a:latin typeface="Cambria Math" panose="02040503050406030204" pitchFamily="18" charset="0"/>
                        <a:ea typeface="서울남산체 M" panose="02020503020101020101" pitchFamily="18" charset="-127"/>
                      </a:rPr>
                      <m:t>𝑪</m:t>
                    </m:r>
                  </m:oMath>
                </a14:m>
                <a:r>
                  <a:rPr lang="en-US" altLang="ko-KR" b="1" dirty="0">
                    <a:solidFill>
                      <a:srgbClr val="0070C0"/>
                    </a:solidFill>
                    <a:ea typeface="서울남산체 M" panose="02020503020101020101" pitchFamily="18" charset="-127"/>
                  </a:rPr>
                  <a:t>] use X gates instead of CNOT gates</a:t>
                </a:r>
              </a:p>
              <a:p>
                <a:r>
                  <a:rPr lang="ko-KR" altLang="en-US" b="1" dirty="0">
                    <a:solidFill>
                      <a:srgbClr val="0070C0"/>
                    </a:solidFill>
                    <a:ea typeface="서울남산체 M" panose="02020503020101020101" pitchFamily="18" charset="-127"/>
                  </a:rPr>
                  <a:t>→</a:t>
                </a:r>
                <a:r>
                  <a:rPr lang="ko-KR" altLang="en-US" b="1" dirty="0">
                    <a:solidFill>
                      <a:srgbClr val="0070C0"/>
                    </a:solidFill>
                    <a:latin typeface="서울남산체 M" panose="02020503020101020101" pitchFamily="18" charset="-127"/>
                    <a:ea typeface="서울남산체 M" panose="02020503020101020101" pitchFamily="18" charset="-127"/>
                  </a:rPr>
                  <a:t> </a:t>
                </a:r>
                <a:r>
                  <a:rPr kumimoji="1" lang="en-US" altLang="ko-KR" b="1" dirty="0">
                    <a:solidFill>
                      <a:srgbClr val="0070C0"/>
                    </a:solidFill>
                  </a:rPr>
                  <a:t>save gate resources</a:t>
                </a:r>
                <a:endParaRPr kumimoji="1" lang="ko-KR" altLang="en-US" b="1" dirty="0">
                  <a:solidFill>
                    <a:srgbClr val="0070C0"/>
                  </a:solidFill>
                </a:endParaRPr>
              </a:p>
            </p:txBody>
          </p:sp>
        </mc:Choice>
        <mc:Fallback xmlns="">
          <p:sp>
            <p:nvSpPr>
              <p:cNvPr id="9" name="TextBox 8">
                <a:extLst>
                  <a:ext uri="{FF2B5EF4-FFF2-40B4-BE49-F238E27FC236}">
                    <a16:creationId xmlns:a16="http://schemas.microsoft.com/office/drawing/2014/main" id="{256DB0C3-EE49-DCB7-C4E3-095C1D7E0A37}"/>
                  </a:ext>
                </a:extLst>
              </p:cNvPr>
              <p:cNvSpPr txBox="1">
                <a:spLocks noRot="1" noChangeAspect="1" noMove="1" noResize="1" noEditPoints="1" noAdjustHandles="1" noChangeArrowheads="1" noChangeShapeType="1" noTextEdit="1"/>
              </p:cNvSpPr>
              <p:nvPr/>
            </p:nvSpPr>
            <p:spPr>
              <a:xfrm>
                <a:off x="4923326" y="2618840"/>
                <a:ext cx="6428609" cy="646331"/>
              </a:xfrm>
              <a:prstGeom prst="rect">
                <a:avLst/>
              </a:prstGeom>
              <a:blipFill>
                <a:blip r:embed="rId4"/>
                <a:stretch>
                  <a:fillRect l="-789" t="-3846" b="-11538"/>
                </a:stretch>
              </a:blipFill>
            </p:spPr>
            <p:txBody>
              <a:bodyPr/>
              <a:lstStyle/>
              <a:p>
                <a:r>
                  <a:rPr lang="ko-KR" altLang="en-US">
                    <a:noFill/>
                  </a:rPr>
                  <a:t> </a:t>
                </a:r>
              </a:p>
            </p:txBody>
          </p:sp>
        </mc:Fallback>
      </mc:AlternateContent>
      <p:sp>
        <p:nvSpPr>
          <p:cNvPr id="10" name="사각형: 둥근 모서리 2">
            <a:extLst>
              <a:ext uri="{FF2B5EF4-FFF2-40B4-BE49-F238E27FC236}">
                <a16:creationId xmlns:a16="http://schemas.microsoft.com/office/drawing/2014/main" id="{6A19A010-114C-89A6-5672-1ECCD3ADCE17}"/>
              </a:ext>
            </a:extLst>
          </p:cNvPr>
          <p:cNvSpPr/>
          <p:nvPr/>
        </p:nvSpPr>
        <p:spPr>
          <a:xfrm>
            <a:off x="2721158" y="3401614"/>
            <a:ext cx="2290946" cy="211021"/>
          </a:xfrm>
          <a:prstGeom prst="roundRect">
            <a:avLst>
              <a:gd name="adj" fmla="val 4630"/>
            </a:avLst>
          </a:prstGeom>
          <a:solidFill>
            <a:srgbClr val="00B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727E0C0A-06F6-B813-B27E-F800E98F5124}"/>
              </a:ext>
            </a:extLst>
          </p:cNvPr>
          <p:cNvSpPr txBox="1"/>
          <p:nvPr/>
        </p:nvSpPr>
        <p:spPr>
          <a:xfrm>
            <a:off x="5023121" y="3291659"/>
            <a:ext cx="6727371" cy="646331"/>
          </a:xfrm>
          <a:prstGeom prst="rect">
            <a:avLst/>
          </a:prstGeom>
          <a:noFill/>
        </p:spPr>
        <p:txBody>
          <a:bodyPr wrap="square" rtlCol="0">
            <a:spAutoFit/>
          </a:bodyPr>
          <a:lstStyle/>
          <a:p>
            <a:r>
              <a:rPr kumimoji="1" lang="en-US" altLang="ko-KR" b="1" dirty="0">
                <a:solidFill>
                  <a:srgbClr val="00B050"/>
                </a:solidFill>
              </a:rPr>
              <a:t>calculate only corresponding point (CNOT gates </a:t>
            </a:r>
            <a:r>
              <a:rPr lang="ko-KR" altLang="en-US" b="1" dirty="0">
                <a:solidFill>
                  <a:srgbClr val="00B050"/>
                </a:solidFill>
                <a:ea typeface="서울남산체 M" panose="02020503020101020101" pitchFamily="18" charset="-127"/>
              </a:rPr>
              <a:t>→</a:t>
            </a:r>
            <a:r>
              <a:rPr lang="en-US" altLang="ko-KR" b="1" dirty="0">
                <a:solidFill>
                  <a:srgbClr val="00B050"/>
                </a:solidFill>
                <a:ea typeface="서울남산체 M" panose="02020503020101020101" pitchFamily="18" charset="-127"/>
              </a:rPr>
              <a:t> X gate</a:t>
            </a:r>
            <a:r>
              <a:rPr kumimoji="1" lang="en-US" altLang="ko-KR" b="1" dirty="0">
                <a:solidFill>
                  <a:srgbClr val="00B050"/>
                </a:solidFill>
              </a:rPr>
              <a:t>)</a:t>
            </a:r>
          </a:p>
          <a:p>
            <a:r>
              <a:rPr lang="ko-KR" altLang="en-US" b="1" dirty="0">
                <a:solidFill>
                  <a:srgbClr val="00B050"/>
                </a:solidFill>
                <a:ea typeface="서울남산체 M" panose="02020503020101020101" pitchFamily="18" charset="-127"/>
              </a:rPr>
              <a:t>→</a:t>
            </a:r>
            <a:r>
              <a:rPr lang="ko-KR" altLang="en-US" b="1" dirty="0">
                <a:solidFill>
                  <a:srgbClr val="00B050"/>
                </a:solidFill>
                <a:latin typeface="서울남산체 M" panose="02020503020101020101" pitchFamily="18" charset="-127"/>
                <a:ea typeface="서울남산체 M" panose="02020503020101020101" pitchFamily="18" charset="-127"/>
              </a:rPr>
              <a:t> </a:t>
            </a:r>
            <a:r>
              <a:rPr kumimoji="1" lang="en-US" altLang="ko-KR" b="1" dirty="0">
                <a:solidFill>
                  <a:srgbClr val="00B050"/>
                </a:solidFill>
              </a:rPr>
              <a:t>save gate resources &amp; qubits</a:t>
            </a:r>
            <a:endParaRPr kumimoji="1" lang="ko-KR" altLang="en-US" b="1" dirty="0">
              <a:solidFill>
                <a:srgbClr val="00B050"/>
              </a:solidFill>
            </a:endParaRPr>
          </a:p>
        </p:txBody>
      </p:sp>
      <p:sp>
        <p:nvSpPr>
          <p:cNvPr id="14" name="직사각형 13">
            <a:extLst>
              <a:ext uri="{FF2B5EF4-FFF2-40B4-BE49-F238E27FC236}">
                <a16:creationId xmlns:a16="http://schemas.microsoft.com/office/drawing/2014/main" id="{8AD899CD-F338-F14F-214B-341AF08A25EC}"/>
              </a:ext>
            </a:extLst>
          </p:cNvPr>
          <p:cNvSpPr/>
          <p:nvPr/>
        </p:nvSpPr>
        <p:spPr>
          <a:xfrm>
            <a:off x="411920" y="1247324"/>
            <a:ext cx="1842977" cy="461665"/>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15" name="TextBox 14">
            <a:extLst>
              <a:ext uri="{FF2B5EF4-FFF2-40B4-BE49-F238E27FC236}">
                <a16:creationId xmlns:a16="http://schemas.microsoft.com/office/drawing/2014/main" id="{4C781686-079E-9BCF-7896-F932F729E63D}"/>
              </a:ext>
            </a:extLst>
          </p:cNvPr>
          <p:cNvSpPr txBox="1"/>
          <p:nvPr/>
        </p:nvSpPr>
        <p:spPr>
          <a:xfrm>
            <a:off x="464022" y="1247324"/>
            <a:ext cx="1790875" cy="461665"/>
          </a:xfrm>
          <a:prstGeom prst="rect">
            <a:avLst/>
          </a:prstGeom>
          <a:noFill/>
        </p:spPr>
        <p:txBody>
          <a:bodyPr wrap="none" rtlCol="0">
            <a:spAutoFit/>
          </a:bodyPr>
          <a:lstStyle/>
          <a:p>
            <a:r>
              <a:rPr kumimoji="1" lang="en-US" altLang="ko-KR" sz="2400" b="1" dirty="0"/>
              <a:t>Encrypting</a:t>
            </a:r>
            <a:endParaRPr kumimoji="1" lang="ko-KR" altLang="en-US" sz="2400" b="1" dirty="0"/>
          </a:p>
        </p:txBody>
      </p:sp>
      <p:sp>
        <p:nvSpPr>
          <p:cNvPr id="17" name="직사각형 16">
            <a:extLst>
              <a:ext uri="{FF2B5EF4-FFF2-40B4-BE49-F238E27FC236}">
                <a16:creationId xmlns:a16="http://schemas.microsoft.com/office/drawing/2014/main" id="{904AD0CB-7E12-1817-854B-EB899845B4C5}"/>
              </a:ext>
            </a:extLst>
          </p:cNvPr>
          <p:cNvSpPr/>
          <p:nvPr/>
        </p:nvSpPr>
        <p:spPr>
          <a:xfrm>
            <a:off x="405781" y="3198167"/>
            <a:ext cx="1842977" cy="461665"/>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18" name="TextBox 17">
            <a:extLst>
              <a:ext uri="{FF2B5EF4-FFF2-40B4-BE49-F238E27FC236}">
                <a16:creationId xmlns:a16="http://schemas.microsoft.com/office/drawing/2014/main" id="{E4A8901D-ED68-0B3C-8AF5-6FD164574610}"/>
              </a:ext>
            </a:extLst>
          </p:cNvPr>
          <p:cNvSpPr txBox="1"/>
          <p:nvPr/>
        </p:nvSpPr>
        <p:spPr>
          <a:xfrm>
            <a:off x="457883" y="3198167"/>
            <a:ext cx="1874231" cy="461665"/>
          </a:xfrm>
          <a:prstGeom prst="rect">
            <a:avLst/>
          </a:prstGeom>
          <a:noFill/>
        </p:spPr>
        <p:txBody>
          <a:bodyPr wrap="none" rtlCol="0">
            <a:spAutoFit/>
          </a:bodyPr>
          <a:lstStyle/>
          <a:p>
            <a:r>
              <a:rPr kumimoji="1" lang="en-US" altLang="ko-KR" sz="2400" b="1" dirty="0"/>
              <a:t>Finalization</a:t>
            </a:r>
            <a:endParaRPr kumimoji="1" lang="ko-KR" altLang="en-US" sz="2400" b="1" dirty="0"/>
          </a:p>
        </p:txBody>
      </p:sp>
    </p:spTree>
    <p:extLst>
      <p:ext uri="{BB962C8B-B14F-4D97-AF65-F5344CB8AC3E}">
        <p14:creationId xmlns:p14="http://schemas.microsoft.com/office/powerpoint/2010/main" val="420769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Cost Estimation for Grover Key Search</a:t>
            </a:r>
            <a:endParaRPr lang="ko-KR" altLang="en-US" dirty="0">
              <a:latin typeface="서울남산체 B" panose="02020503020101020101" pitchFamily="18" charset="-127"/>
              <a:ea typeface="서울남산체 B" panose="02020503020101020101" pitchFamily="18" charset="-127"/>
            </a:endParaRPr>
          </a:p>
        </p:txBody>
      </p:sp>
      <p:pic>
        <p:nvPicPr>
          <p:cNvPr id="3" name="그림 2">
            <a:extLst>
              <a:ext uri="{FF2B5EF4-FFF2-40B4-BE49-F238E27FC236}">
                <a16:creationId xmlns:a16="http://schemas.microsoft.com/office/drawing/2014/main" id="{4748DF3C-D77A-2124-B309-4DD48656F873}"/>
              </a:ext>
            </a:extLst>
          </p:cNvPr>
          <p:cNvPicPr>
            <a:picLocks noChangeAspect="1"/>
          </p:cNvPicPr>
          <p:nvPr/>
        </p:nvPicPr>
        <p:blipFill rotWithShape="1">
          <a:blip r:embed="rId3"/>
          <a:srcRect b="19669"/>
          <a:stretch/>
        </p:blipFill>
        <p:spPr>
          <a:xfrm>
            <a:off x="3151017" y="2398494"/>
            <a:ext cx="5889953" cy="1655635"/>
          </a:xfrm>
          <a:prstGeom prst="rect">
            <a:avLst/>
          </a:prstGeom>
        </p:spPr>
      </p:pic>
      <p:sp>
        <p:nvSpPr>
          <p:cNvPr id="5" name="텍스트 개체 틀 2">
            <a:extLst>
              <a:ext uri="{FF2B5EF4-FFF2-40B4-BE49-F238E27FC236}">
                <a16:creationId xmlns:a16="http://schemas.microsoft.com/office/drawing/2014/main" id="{92184646-1D37-7FDD-304B-4B3FD766F19D}"/>
              </a:ext>
            </a:extLst>
          </p:cNvPr>
          <p:cNvSpPr txBox="1">
            <a:spLocks/>
          </p:cNvSpPr>
          <p:nvPr/>
        </p:nvSpPr>
        <p:spPr>
          <a:xfrm>
            <a:off x="1868800" y="4608127"/>
            <a:ext cx="8454389" cy="596122"/>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2400" b="1" dirty="0">
                <a:solidFill>
                  <a:srgbClr val="00B050"/>
                </a:solidFill>
                <a:ea typeface="서울남산체 L" panose="02020503020101020101" pitchFamily="18" charset="-127"/>
              </a:rPr>
              <a:t>Encryption</a:t>
            </a:r>
            <a:r>
              <a:rPr lang="en-US" altLang="ko-KR" sz="2400" b="1" dirty="0">
                <a:solidFill>
                  <a:prstClr val="black"/>
                </a:solidFill>
                <a:ea typeface="서울남산체 L" panose="02020503020101020101" pitchFamily="18" charset="-127"/>
              </a:rPr>
              <a:t> operation</a:t>
            </a:r>
            <a:r>
              <a:rPr lang="ko-KR" altLang="en-US" sz="2400" b="1" dirty="0">
                <a:solidFill>
                  <a:prstClr val="black"/>
                </a:solidFill>
                <a:ea typeface="서울남산체 L" panose="02020503020101020101" pitchFamily="18" charset="-127"/>
              </a:rPr>
              <a:t> → </a:t>
            </a:r>
            <a:r>
              <a:rPr lang="en-US" altLang="ko-KR" sz="2400" b="1" dirty="0">
                <a:solidFill>
                  <a:srgbClr val="0070C0"/>
                </a:solidFill>
                <a:ea typeface="서울남산체 L" panose="02020503020101020101" pitchFamily="18" charset="-127"/>
              </a:rPr>
              <a:t>Reverse</a:t>
            </a:r>
            <a:r>
              <a:rPr lang="en-US" altLang="ko-KR" sz="2400" b="1" dirty="0">
                <a:solidFill>
                  <a:prstClr val="black"/>
                </a:solidFill>
                <a:ea typeface="서울남산체 L" panose="02020503020101020101" pitchFamily="18" charset="-127"/>
              </a:rPr>
              <a:t> operation</a:t>
            </a:r>
            <a:endParaRPr kumimoji="0" lang="en-US" altLang="ko-KR" sz="2400" b="1" i="0" u="none" strike="noStrike" kern="1200" cap="none" spc="0" normalizeH="0" baseline="0" noProof="0" dirty="0">
              <a:ln>
                <a:noFill/>
              </a:ln>
              <a:solidFill>
                <a:prstClr val="black"/>
              </a:solidFill>
              <a:effectLst/>
              <a:uLnTx/>
              <a:uFillTx/>
              <a:ea typeface="서울남산체 M" panose="02020503020101020101" pitchFamily="18" charset="-127"/>
            </a:endParaRPr>
          </a:p>
        </p:txBody>
      </p:sp>
      <p:sp>
        <p:nvSpPr>
          <p:cNvPr id="9" name="TextBox 8">
            <a:extLst>
              <a:ext uri="{FF2B5EF4-FFF2-40B4-BE49-F238E27FC236}">
                <a16:creationId xmlns:a16="http://schemas.microsoft.com/office/drawing/2014/main" id="{ABE08A0D-09EC-AB1A-FA6A-FBA2E220E39C}"/>
              </a:ext>
            </a:extLst>
          </p:cNvPr>
          <p:cNvSpPr txBox="1"/>
          <p:nvPr/>
        </p:nvSpPr>
        <p:spPr>
          <a:xfrm>
            <a:off x="2935968" y="5204249"/>
            <a:ext cx="6705297" cy="461665"/>
          </a:xfrm>
          <a:prstGeom prst="rect">
            <a:avLst/>
          </a:prstGeom>
          <a:noFill/>
        </p:spPr>
        <p:txBody>
          <a:bodyPr wrap="square">
            <a:spAutoFit/>
          </a:bodyPr>
          <a:lstStyle/>
          <a:p>
            <a:r>
              <a:rPr lang="ko-KR" altLang="en-US" sz="2400" b="1" dirty="0">
                <a:solidFill>
                  <a:prstClr val="black"/>
                </a:solidFill>
                <a:ea typeface="서울남산체 M" panose="02020503020101020101" pitchFamily="18" charset="-127"/>
              </a:rPr>
              <a:t>⇒ </a:t>
            </a:r>
            <a:r>
              <a:rPr lang="en-US" altLang="ko-KR" sz="2400" b="1" dirty="0">
                <a:solidFill>
                  <a:prstClr val="black"/>
                </a:solidFill>
                <a:ea typeface="서울남산체 M" panose="02020503020101020101" pitchFamily="18" charset="-127"/>
              </a:rPr>
              <a:t>SCHWAEMM quantum circuit works X 2</a:t>
            </a:r>
            <a:endParaRPr lang="ko-KR" altLang="en-US" sz="2400" dirty="0"/>
          </a:p>
        </p:txBody>
      </p:sp>
      <p:sp>
        <p:nvSpPr>
          <p:cNvPr id="11" name="TextBox 10">
            <a:extLst>
              <a:ext uri="{FF2B5EF4-FFF2-40B4-BE49-F238E27FC236}">
                <a16:creationId xmlns:a16="http://schemas.microsoft.com/office/drawing/2014/main" id="{D05BA64D-2275-23A2-62BF-663918D35138}"/>
              </a:ext>
            </a:extLst>
          </p:cNvPr>
          <p:cNvSpPr txBox="1"/>
          <p:nvPr/>
        </p:nvSpPr>
        <p:spPr>
          <a:xfrm>
            <a:off x="3045719" y="1687085"/>
            <a:ext cx="6100548" cy="424732"/>
          </a:xfrm>
          <a:prstGeom prst="rect">
            <a:avLst/>
          </a:prstGeom>
          <a:noFill/>
        </p:spPr>
        <p:txBody>
          <a:bodyPr wrap="square">
            <a:spAutoFit/>
          </a:body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2400" b="1" dirty="0">
                <a:solidFill>
                  <a:prstClr val="black"/>
                </a:solidFill>
                <a:ea typeface="서울남산체 M" panose="02020503020101020101" pitchFamily="18" charset="-127"/>
              </a:rPr>
              <a:t>&lt;Oracle operation&gt;</a:t>
            </a:r>
          </a:p>
        </p:txBody>
      </p:sp>
      <p:sp>
        <p:nvSpPr>
          <p:cNvPr id="12" name="사각형: 둥근 모서리 2">
            <a:extLst>
              <a:ext uri="{FF2B5EF4-FFF2-40B4-BE49-F238E27FC236}">
                <a16:creationId xmlns:a16="http://schemas.microsoft.com/office/drawing/2014/main" id="{322B9AE5-EF55-4B41-5112-206273FC363A}"/>
              </a:ext>
            </a:extLst>
          </p:cNvPr>
          <p:cNvSpPr/>
          <p:nvPr/>
        </p:nvSpPr>
        <p:spPr>
          <a:xfrm>
            <a:off x="4403282" y="2735179"/>
            <a:ext cx="1460107" cy="862203"/>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각형: 둥근 모서리 2">
            <a:extLst>
              <a:ext uri="{FF2B5EF4-FFF2-40B4-BE49-F238E27FC236}">
                <a16:creationId xmlns:a16="http://schemas.microsoft.com/office/drawing/2014/main" id="{009A644C-BCA0-2857-6EB2-45CFD4B9184C}"/>
              </a:ext>
            </a:extLst>
          </p:cNvPr>
          <p:cNvSpPr/>
          <p:nvPr/>
        </p:nvSpPr>
        <p:spPr>
          <a:xfrm>
            <a:off x="6385600" y="2735179"/>
            <a:ext cx="1460107" cy="862203"/>
          </a:xfrm>
          <a:prstGeom prst="roundRect">
            <a:avLst>
              <a:gd name="adj" fmla="val 463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347BD1A8-DA59-2372-C6D7-4437DEB6936D}"/>
              </a:ext>
            </a:extLst>
          </p:cNvPr>
          <p:cNvSpPr txBox="1"/>
          <p:nvPr/>
        </p:nvSpPr>
        <p:spPr>
          <a:xfrm>
            <a:off x="3979548" y="4146462"/>
            <a:ext cx="4232890" cy="369332"/>
          </a:xfrm>
          <a:prstGeom prst="rect">
            <a:avLst/>
          </a:prstGeom>
          <a:solidFill>
            <a:schemeClr val="bg1"/>
          </a:solidFill>
        </p:spPr>
        <p:txBody>
          <a:bodyPr wrap="none" rtlCol="0">
            <a:spAutoFit/>
          </a:bodyPr>
          <a:lstStyle/>
          <a:p>
            <a:r>
              <a:rPr kumimoji="1" lang="en-US" altLang="ko-KR" dirty="0"/>
              <a:t>Fig. 3: Grover’s oracle on SCHWAEMM</a:t>
            </a:r>
            <a:endParaRPr kumimoji="1" lang="ko-KR" altLang="en-US" dirty="0"/>
          </a:p>
        </p:txBody>
      </p:sp>
    </p:spTree>
    <p:extLst>
      <p:ext uri="{BB962C8B-B14F-4D97-AF65-F5344CB8AC3E}">
        <p14:creationId xmlns:p14="http://schemas.microsoft.com/office/powerpoint/2010/main" val="254298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Cost Estimation for Grover Key Search</a:t>
            </a:r>
            <a:endParaRPr lang="ko-KR" altLang="en-US" dirty="0">
              <a:latin typeface="서울남산체 B" panose="02020503020101020101" pitchFamily="18" charset="-127"/>
              <a:ea typeface="서울남산체 B" panose="02020503020101020101" pitchFamily="18" charset="-127"/>
            </a:endParaRPr>
          </a:p>
        </p:txBody>
      </p:sp>
      <p:sp>
        <p:nvSpPr>
          <p:cNvPr id="7" name="텍스트 개체 틀 2">
            <a:extLst>
              <a:ext uri="{FF2B5EF4-FFF2-40B4-BE49-F238E27FC236}">
                <a16:creationId xmlns:a16="http://schemas.microsoft.com/office/drawing/2014/main" id="{0A83579B-C5B8-AA32-A8F2-06E6745D4E3D}"/>
              </a:ext>
            </a:extLst>
          </p:cNvPr>
          <p:cNvSpPr txBox="1">
            <a:spLocks/>
          </p:cNvSpPr>
          <p:nvPr/>
        </p:nvSpPr>
        <p:spPr>
          <a:xfrm>
            <a:off x="10457672" y="3648108"/>
            <a:ext cx="778105" cy="596122"/>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2400" b="1" dirty="0">
                <a:solidFill>
                  <a:srgbClr val="00B050"/>
                </a:solidFill>
                <a:ea typeface="서울남산체 L" panose="02020503020101020101" pitchFamily="18" charset="-127"/>
              </a:rPr>
              <a:t>X 2</a:t>
            </a:r>
            <a:endParaRPr kumimoji="0" lang="en-US" altLang="ko-KR" sz="2400" b="1" i="0" u="none" strike="noStrike" kern="1200" cap="none" spc="0" normalizeH="0" baseline="0" noProof="0" dirty="0">
              <a:ln>
                <a:noFill/>
              </a:ln>
              <a:solidFill>
                <a:srgbClr val="00B050"/>
              </a:solidFill>
              <a:effectLst/>
              <a:uLnTx/>
              <a:uFillTx/>
              <a:ea typeface="서울남산체 M" panose="02020503020101020101" pitchFamily="18" charset="-127"/>
            </a:endParaRPr>
          </a:p>
        </p:txBody>
      </p:sp>
      <p:grpSp>
        <p:nvGrpSpPr>
          <p:cNvPr id="13" name="그룹 12">
            <a:extLst>
              <a:ext uri="{FF2B5EF4-FFF2-40B4-BE49-F238E27FC236}">
                <a16:creationId xmlns:a16="http://schemas.microsoft.com/office/drawing/2014/main" id="{A61D39DF-A9E2-C49C-2A05-3B965AFB9D0F}"/>
              </a:ext>
            </a:extLst>
          </p:cNvPr>
          <p:cNvGrpSpPr/>
          <p:nvPr/>
        </p:nvGrpSpPr>
        <p:grpSpPr>
          <a:xfrm>
            <a:off x="2167219" y="4092133"/>
            <a:ext cx="8033407" cy="2004394"/>
            <a:chOff x="2167219" y="4092133"/>
            <a:chExt cx="8033407" cy="2004394"/>
          </a:xfrm>
        </p:grpSpPr>
        <p:sp>
          <p:nvSpPr>
            <p:cNvPr id="5" name="TextBox 4">
              <a:extLst>
                <a:ext uri="{FF2B5EF4-FFF2-40B4-BE49-F238E27FC236}">
                  <a16:creationId xmlns:a16="http://schemas.microsoft.com/office/drawing/2014/main" id="{05897943-15C4-C3E2-9FF0-8DE39F30ED12}"/>
                </a:ext>
              </a:extLst>
            </p:cNvPr>
            <p:cNvSpPr txBox="1"/>
            <p:nvPr/>
          </p:nvSpPr>
          <p:spPr>
            <a:xfrm>
              <a:off x="2316174" y="4092133"/>
              <a:ext cx="7733912" cy="369332"/>
            </a:xfrm>
            <a:prstGeom prst="rect">
              <a:avLst/>
            </a:prstGeom>
            <a:solidFill>
              <a:schemeClr val="bg1"/>
            </a:solidFill>
          </p:spPr>
          <p:txBody>
            <a:bodyPr wrap="none" rtlCol="0">
              <a:spAutoFit/>
            </a:bodyPr>
            <a:lstStyle/>
            <a:p>
              <a:r>
                <a:rPr kumimoji="1" lang="en-US" altLang="ko-KR" dirty="0"/>
                <a:t>Table 2: Quantum resources required for Grover’s oracle on SCHWAEMM</a:t>
              </a:r>
              <a:endParaRPr kumimoji="1" lang="ko-KR" altLang="en-US" dirty="0"/>
            </a:p>
          </p:txBody>
        </p:sp>
        <p:grpSp>
          <p:nvGrpSpPr>
            <p:cNvPr id="14" name="그룹 13">
              <a:extLst>
                <a:ext uri="{FF2B5EF4-FFF2-40B4-BE49-F238E27FC236}">
                  <a16:creationId xmlns:a16="http://schemas.microsoft.com/office/drawing/2014/main" id="{1B2549C4-5C7B-31BB-120A-CE403493EBF4}"/>
                </a:ext>
              </a:extLst>
            </p:cNvPr>
            <p:cNvGrpSpPr/>
            <p:nvPr/>
          </p:nvGrpSpPr>
          <p:grpSpPr>
            <a:xfrm>
              <a:off x="2167219" y="4461464"/>
              <a:ext cx="8033407" cy="1635063"/>
              <a:chOff x="2167219" y="3957717"/>
              <a:chExt cx="8033407" cy="1635063"/>
            </a:xfrm>
          </p:grpSpPr>
          <p:pic>
            <p:nvPicPr>
              <p:cNvPr id="4" name="그림 3">
                <a:extLst>
                  <a:ext uri="{FF2B5EF4-FFF2-40B4-BE49-F238E27FC236}">
                    <a16:creationId xmlns:a16="http://schemas.microsoft.com/office/drawing/2014/main" id="{1A1D7415-7958-6B1B-FDD9-99EC15C7B500}"/>
                  </a:ext>
                </a:extLst>
              </p:cNvPr>
              <p:cNvPicPr>
                <a:picLocks noChangeAspect="1"/>
              </p:cNvPicPr>
              <p:nvPr/>
            </p:nvPicPr>
            <p:blipFill rotWithShape="1">
              <a:blip r:embed="rId3"/>
              <a:srcRect t="15214"/>
              <a:stretch/>
            </p:blipFill>
            <p:spPr>
              <a:xfrm>
                <a:off x="2167219" y="3957717"/>
                <a:ext cx="8033407" cy="1635063"/>
              </a:xfrm>
              <a:prstGeom prst="rect">
                <a:avLst/>
              </a:prstGeom>
            </p:spPr>
          </p:pic>
          <p:sp>
            <p:nvSpPr>
              <p:cNvPr id="9" name="사각형: 둥근 모서리 2">
                <a:extLst>
                  <a:ext uri="{FF2B5EF4-FFF2-40B4-BE49-F238E27FC236}">
                    <a16:creationId xmlns:a16="http://schemas.microsoft.com/office/drawing/2014/main" id="{2D12E54A-A91E-7142-023E-33B94C085EA4}"/>
                  </a:ext>
                </a:extLst>
              </p:cNvPr>
              <p:cNvSpPr/>
              <p:nvPr/>
            </p:nvSpPr>
            <p:spPr>
              <a:xfrm>
                <a:off x="4442449" y="4314666"/>
                <a:ext cx="3718800" cy="1224000"/>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사각형: 둥근 모서리 2">
                <a:extLst>
                  <a:ext uri="{FF2B5EF4-FFF2-40B4-BE49-F238E27FC236}">
                    <a16:creationId xmlns:a16="http://schemas.microsoft.com/office/drawing/2014/main" id="{374BC64D-0E3F-DD8A-4CAD-A4742E1FA21B}"/>
                  </a:ext>
                </a:extLst>
              </p:cNvPr>
              <p:cNvSpPr/>
              <p:nvPr/>
            </p:nvSpPr>
            <p:spPr>
              <a:xfrm>
                <a:off x="9056627" y="4313233"/>
                <a:ext cx="1108625" cy="1213200"/>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사각형: 둥근 모서리 2">
              <a:extLst>
                <a:ext uri="{FF2B5EF4-FFF2-40B4-BE49-F238E27FC236}">
                  <a16:creationId xmlns:a16="http://schemas.microsoft.com/office/drawing/2014/main" id="{B5C357AB-75C9-BD43-51E8-F66110E2DC9B}"/>
                </a:ext>
              </a:extLst>
            </p:cNvPr>
            <p:cNvSpPr/>
            <p:nvPr/>
          </p:nvSpPr>
          <p:spPr>
            <a:xfrm>
              <a:off x="4240787" y="4147044"/>
              <a:ext cx="1072192" cy="314419"/>
            </a:xfrm>
            <a:prstGeom prst="roundRect">
              <a:avLst>
                <a:gd name="adj" fmla="val 4630"/>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사각형: 둥근 모서리 2">
              <a:extLst>
                <a:ext uri="{FF2B5EF4-FFF2-40B4-BE49-F238E27FC236}">
                  <a16:creationId xmlns:a16="http://schemas.microsoft.com/office/drawing/2014/main" id="{439D1A3E-BE48-0A52-C684-A034F2D17B89}"/>
                </a:ext>
              </a:extLst>
            </p:cNvPr>
            <p:cNvSpPr/>
            <p:nvPr/>
          </p:nvSpPr>
          <p:spPr>
            <a:xfrm>
              <a:off x="7453585" y="4146264"/>
              <a:ext cx="687973" cy="324000"/>
            </a:xfrm>
            <a:prstGeom prst="roundRect">
              <a:avLst>
                <a:gd name="adj" fmla="val 4630"/>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3" name="꺾인 연결선[E] 22">
            <a:extLst>
              <a:ext uri="{FF2B5EF4-FFF2-40B4-BE49-F238E27FC236}">
                <a16:creationId xmlns:a16="http://schemas.microsoft.com/office/drawing/2014/main" id="{4A087AB4-5B8D-26CF-80A5-550D3E0B9F7A}"/>
              </a:ext>
            </a:extLst>
          </p:cNvPr>
          <p:cNvCxnSpPr/>
          <p:nvPr/>
        </p:nvCxnSpPr>
        <p:spPr>
          <a:xfrm>
            <a:off x="10131351" y="2562133"/>
            <a:ext cx="12700" cy="3060000"/>
          </a:xfrm>
          <a:prstGeom prst="bentConnector3">
            <a:avLst>
              <a:gd name="adj1" fmla="val 2781827"/>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27ED9F43-88C4-D0AE-6429-98C002666887}"/>
              </a:ext>
            </a:extLst>
          </p:cNvPr>
          <p:cNvGrpSpPr/>
          <p:nvPr/>
        </p:nvGrpSpPr>
        <p:grpSpPr>
          <a:xfrm>
            <a:off x="1991374" y="1606626"/>
            <a:ext cx="8383513" cy="2037776"/>
            <a:chOff x="1991374" y="1606626"/>
            <a:chExt cx="8383513" cy="2037776"/>
          </a:xfrm>
        </p:grpSpPr>
        <p:grpSp>
          <p:nvGrpSpPr>
            <p:cNvPr id="15" name="그룹 14">
              <a:extLst>
                <a:ext uri="{FF2B5EF4-FFF2-40B4-BE49-F238E27FC236}">
                  <a16:creationId xmlns:a16="http://schemas.microsoft.com/office/drawing/2014/main" id="{CAEB16A1-AB53-DC48-00BE-1712E05D69B6}"/>
                </a:ext>
              </a:extLst>
            </p:cNvPr>
            <p:cNvGrpSpPr/>
            <p:nvPr/>
          </p:nvGrpSpPr>
          <p:grpSpPr>
            <a:xfrm>
              <a:off x="2009564" y="1984981"/>
              <a:ext cx="8191062" cy="1659421"/>
              <a:chOff x="2009564" y="1844303"/>
              <a:chExt cx="8191062" cy="1659421"/>
            </a:xfrm>
          </p:grpSpPr>
          <p:pic>
            <p:nvPicPr>
              <p:cNvPr id="6" name="그림 5">
                <a:extLst>
                  <a:ext uri="{FF2B5EF4-FFF2-40B4-BE49-F238E27FC236}">
                    <a16:creationId xmlns:a16="http://schemas.microsoft.com/office/drawing/2014/main" id="{8B453174-A320-0714-1B51-2CAE172394B6}"/>
                  </a:ext>
                </a:extLst>
              </p:cNvPr>
              <p:cNvPicPr>
                <a:picLocks noChangeAspect="1"/>
              </p:cNvPicPr>
              <p:nvPr/>
            </p:nvPicPr>
            <p:blipFill rotWithShape="1">
              <a:blip r:embed="rId4"/>
              <a:srcRect t="23336"/>
              <a:stretch/>
            </p:blipFill>
            <p:spPr>
              <a:xfrm>
                <a:off x="2009564" y="1844303"/>
                <a:ext cx="8191062" cy="1659421"/>
              </a:xfrm>
              <a:prstGeom prst="rect">
                <a:avLst/>
              </a:prstGeom>
            </p:spPr>
          </p:pic>
          <p:sp>
            <p:nvSpPr>
              <p:cNvPr id="8" name="사각형: 둥근 모서리 2">
                <a:extLst>
                  <a:ext uri="{FF2B5EF4-FFF2-40B4-BE49-F238E27FC236}">
                    <a16:creationId xmlns:a16="http://schemas.microsoft.com/office/drawing/2014/main" id="{CE036E14-F6CC-D173-7C1C-4EE4C6D0DA98}"/>
                  </a:ext>
                </a:extLst>
              </p:cNvPr>
              <p:cNvSpPr/>
              <p:nvPr/>
            </p:nvSpPr>
            <p:spPr>
              <a:xfrm>
                <a:off x="4448026" y="2235242"/>
                <a:ext cx="3661200" cy="1213200"/>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사각형: 둥근 모서리 2">
                <a:extLst>
                  <a:ext uri="{FF2B5EF4-FFF2-40B4-BE49-F238E27FC236}">
                    <a16:creationId xmlns:a16="http://schemas.microsoft.com/office/drawing/2014/main" id="{ED09DEF3-D394-8627-ECCE-F670E37FF409}"/>
                  </a:ext>
                </a:extLst>
              </p:cNvPr>
              <p:cNvSpPr/>
              <p:nvPr/>
            </p:nvSpPr>
            <p:spPr>
              <a:xfrm>
                <a:off x="9018527" y="2234302"/>
                <a:ext cx="1108625" cy="1213200"/>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 name="TextBox 2">
              <a:extLst>
                <a:ext uri="{FF2B5EF4-FFF2-40B4-BE49-F238E27FC236}">
                  <a16:creationId xmlns:a16="http://schemas.microsoft.com/office/drawing/2014/main" id="{BD70AA5F-8620-B14F-F0AE-ACB6D66BD0E4}"/>
                </a:ext>
              </a:extLst>
            </p:cNvPr>
            <p:cNvSpPr txBox="1"/>
            <p:nvPr/>
          </p:nvSpPr>
          <p:spPr>
            <a:xfrm>
              <a:off x="1991374" y="1606626"/>
              <a:ext cx="8383513" cy="369332"/>
            </a:xfrm>
            <a:prstGeom prst="rect">
              <a:avLst/>
            </a:prstGeom>
            <a:solidFill>
              <a:schemeClr val="bg1"/>
            </a:solidFill>
          </p:spPr>
          <p:txBody>
            <a:bodyPr wrap="none" rtlCol="0">
              <a:spAutoFit/>
            </a:bodyPr>
            <a:lstStyle/>
            <a:p>
              <a:r>
                <a:rPr kumimoji="1" lang="en-US" altLang="ko-KR" dirty="0"/>
                <a:t>Table 1: Quantum resources required for SCHWAEMM quantum circuits in detail.</a:t>
              </a:r>
              <a:endParaRPr kumimoji="1" lang="ko-KR" altLang="en-US" dirty="0"/>
            </a:p>
          </p:txBody>
        </p:sp>
        <p:sp>
          <p:nvSpPr>
            <p:cNvPr id="19" name="사각형: 둥근 모서리 2">
              <a:extLst>
                <a:ext uri="{FF2B5EF4-FFF2-40B4-BE49-F238E27FC236}">
                  <a16:creationId xmlns:a16="http://schemas.microsoft.com/office/drawing/2014/main" id="{56109ED1-9B2F-0C8A-3D92-D099E32C0D70}"/>
                </a:ext>
              </a:extLst>
            </p:cNvPr>
            <p:cNvSpPr/>
            <p:nvPr/>
          </p:nvSpPr>
          <p:spPr>
            <a:xfrm>
              <a:off x="6214662" y="1615335"/>
              <a:ext cx="3165821" cy="369331"/>
            </a:xfrm>
            <a:prstGeom prst="roundRect">
              <a:avLst>
                <a:gd name="adj" fmla="val 4630"/>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3733006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Cost Estimation for Grover Key Search</a:t>
            </a:r>
            <a:endParaRPr lang="ko-KR" altLang="en-US" dirty="0">
              <a:latin typeface="서울남산체 B" panose="02020503020101020101" pitchFamily="18" charset="-127"/>
              <a:ea typeface="서울남산체 B" panose="02020503020101020101" pitchFamily="18" charset="-127"/>
            </a:endParaRPr>
          </a:p>
        </p:txBody>
      </p:sp>
      <p:pic>
        <p:nvPicPr>
          <p:cNvPr id="5" name="그림 4">
            <a:extLst>
              <a:ext uri="{FF2B5EF4-FFF2-40B4-BE49-F238E27FC236}">
                <a16:creationId xmlns:a16="http://schemas.microsoft.com/office/drawing/2014/main" id="{E5F6C310-78EC-32A6-B7AA-4DACD8ECFFEE}"/>
              </a:ext>
            </a:extLst>
          </p:cNvPr>
          <p:cNvPicPr>
            <a:picLocks noChangeAspect="1"/>
          </p:cNvPicPr>
          <p:nvPr/>
        </p:nvPicPr>
        <p:blipFill rotWithShape="1">
          <a:blip r:embed="rId3"/>
          <a:srcRect t="13607"/>
          <a:stretch/>
        </p:blipFill>
        <p:spPr>
          <a:xfrm>
            <a:off x="1342441" y="2054716"/>
            <a:ext cx="9093200" cy="1996875"/>
          </a:xfrm>
          <a:prstGeom prst="rect">
            <a:avLst/>
          </a:prstGeom>
        </p:spPr>
      </p:pic>
      <p:sp>
        <p:nvSpPr>
          <p:cNvPr id="26" name="TextBox 25">
            <a:extLst>
              <a:ext uri="{FF2B5EF4-FFF2-40B4-BE49-F238E27FC236}">
                <a16:creationId xmlns:a16="http://schemas.microsoft.com/office/drawing/2014/main" id="{E9DE2C75-1849-6908-A7D1-E635951F3AA8}"/>
              </a:ext>
            </a:extLst>
          </p:cNvPr>
          <p:cNvSpPr txBox="1"/>
          <p:nvPr/>
        </p:nvSpPr>
        <p:spPr>
          <a:xfrm>
            <a:off x="3305272" y="4297385"/>
            <a:ext cx="6705297" cy="461665"/>
          </a:xfrm>
          <a:prstGeom prst="rect">
            <a:avLst/>
          </a:prstGeom>
          <a:noFill/>
        </p:spPr>
        <p:txBody>
          <a:bodyPr wrap="square">
            <a:spAutoFit/>
          </a:bodyPr>
          <a:lstStyle/>
          <a:p>
            <a:r>
              <a:rPr lang="en-US" altLang="ko-KR" sz="2400" b="1" dirty="0">
                <a:solidFill>
                  <a:srgbClr val="FF0000"/>
                </a:solidFill>
                <a:ea typeface="서울남산체 M" panose="02020503020101020101" pitchFamily="18" charset="-127"/>
              </a:rPr>
              <a:t>Attack cost</a:t>
            </a:r>
            <a:r>
              <a:rPr lang="en-US" altLang="ko-KR" sz="2400" b="1" dirty="0">
                <a:solidFill>
                  <a:prstClr val="black"/>
                </a:solidFill>
                <a:ea typeface="서울남산체 M" panose="02020503020101020101" pitchFamily="18" charset="-127"/>
              </a:rPr>
              <a:t> = </a:t>
            </a:r>
            <a:r>
              <a:rPr lang="en-US" altLang="ko-KR" sz="2400" b="1" dirty="0">
                <a:solidFill>
                  <a:srgbClr val="0070C0"/>
                </a:solidFill>
                <a:ea typeface="서울남산체 M" panose="02020503020101020101" pitchFamily="18" charset="-127"/>
              </a:rPr>
              <a:t>Total gates</a:t>
            </a:r>
            <a:r>
              <a:rPr lang="en-US" altLang="ko-KR" sz="2400" b="1" dirty="0">
                <a:solidFill>
                  <a:prstClr val="black"/>
                </a:solidFill>
                <a:ea typeface="서울남산체 M" panose="02020503020101020101" pitchFamily="18" charset="-127"/>
              </a:rPr>
              <a:t> X </a:t>
            </a:r>
            <a:r>
              <a:rPr lang="en-US" altLang="ko-KR" sz="2400" b="1" dirty="0">
                <a:solidFill>
                  <a:srgbClr val="00B050"/>
                </a:solidFill>
                <a:ea typeface="서울남산체 M" panose="02020503020101020101" pitchFamily="18" charset="-127"/>
              </a:rPr>
              <a:t>Total depth</a:t>
            </a:r>
            <a:endParaRPr lang="ko-KR" altLang="en-US" sz="2400" dirty="0">
              <a:solidFill>
                <a:srgbClr val="00B050"/>
              </a:solidFill>
            </a:endParaRPr>
          </a:p>
        </p:txBody>
      </p:sp>
      <p:sp>
        <p:nvSpPr>
          <p:cNvPr id="27" name="사각형: 둥근 모서리 2">
            <a:extLst>
              <a:ext uri="{FF2B5EF4-FFF2-40B4-BE49-F238E27FC236}">
                <a16:creationId xmlns:a16="http://schemas.microsoft.com/office/drawing/2014/main" id="{0DB25EA9-6712-F37A-573F-6C6995BCE8DD}"/>
              </a:ext>
            </a:extLst>
          </p:cNvPr>
          <p:cNvSpPr/>
          <p:nvPr/>
        </p:nvSpPr>
        <p:spPr>
          <a:xfrm>
            <a:off x="4288780" y="2467645"/>
            <a:ext cx="1440000" cy="1512000"/>
          </a:xfrm>
          <a:prstGeom prst="roundRect">
            <a:avLst>
              <a:gd name="adj" fmla="val 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사각형: 둥근 모서리 2">
            <a:extLst>
              <a:ext uri="{FF2B5EF4-FFF2-40B4-BE49-F238E27FC236}">
                <a16:creationId xmlns:a16="http://schemas.microsoft.com/office/drawing/2014/main" id="{73C11641-DCC3-8D0B-A5A5-6018FFBF0563}"/>
              </a:ext>
            </a:extLst>
          </p:cNvPr>
          <p:cNvSpPr/>
          <p:nvPr/>
        </p:nvSpPr>
        <p:spPr>
          <a:xfrm>
            <a:off x="5728780" y="2468281"/>
            <a:ext cx="1508250" cy="1512000"/>
          </a:xfrm>
          <a:prstGeom prst="roundRect">
            <a:avLst>
              <a:gd name="adj" fmla="val 0"/>
            </a:avLst>
          </a:prstGeom>
          <a:solidFill>
            <a:srgbClr val="00B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B050"/>
              </a:solidFill>
            </a:endParaRPr>
          </a:p>
        </p:txBody>
      </p:sp>
      <p:sp>
        <p:nvSpPr>
          <p:cNvPr id="29" name="사각형: 둥근 모서리 2">
            <a:extLst>
              <a:ext uri="{FF2B5EF4-FFF2-40B4-BE49-F238E27FC236}">
                <a16:creationId xmlns:a16="http://schemas.microsoft.com/office/drawing/2014/main" id="{F7A304FD-A783-2F2D-4722-91516B47AC96}"/>
              </a:ext>
            </a:extLst>
          </p:cNvPr>
          <p:cNvSpPr/>
          <p:nvPr/>
        </p:nvSpPr>
        <p:spPr>
          <a:xfrm>
            <a:off x="7237029" y="2485772"/>
            <a:ext cx="1396800" cy="1469490"/>
          </a:xfrm>
          <a:prstGeom prst="roundRect">
            <a:avLst>
              <a:gd name="adj" fmla="val 0"/>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FCEDBA98-9F39-30F5-ADDD-6589F2D9A0F0}"/>
              </a:ext>
            </a:extLst>
          </p:cNvPr>
          <p:cNvSpPr/>
          <p:nvPr/>
        </p:nvSpPr>
        <p:spPr>
          <a:xfrm>
            <a:off x="11093425" y="5432912"/>
            <a:ext cx="775668" cy="415499"/>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2304700B-A72D-4A0E-1DE7-6B6FF08DB425}"/>
              </a:ext>
            </a:extLst>
          </p:cNvPr>
          <p:cNvSpPr/>
          <p:nvPr/>
        </p:nvSpPr>
        <p:spPr>
          <a:xfrm>
            <a:off x="5576175" y="5474926"/>
            <a:ext cx="1032855" cy="415499"/>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52A74A81-22AD-DC9B-9CFF-6263156BE801}"/>
              </a:ext>
            </a:extLst>
          </p:cNvPr>
          <p:cNvSpPr/>
          <p:nvPr/>
        </p:nvSpPr>
        <p:spPr>
          <a:xfrm>
            <a:off x="3035165" y="5474927"/>
            <a:ext cx="1790331" cy="415499"/>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45AA207-ED3B-DDD4-6490-A7F021A0886D}"/>
              </a:ext>
            </a:extLst>
          </p:cNvPr>
          <p:cNvSpPr txBox="1"/>
          <p:nvPr/>
        </p:nvSpPr>
        <p:spPr>
          <a:xfrm>
            <a:off x="258617" y="4718229"/>
            <a:ext cx="11933383" cy="1200329"/>
          </a:xfrm>
          <a:prstGeom prst="rect">
            <a:avLst/>
          </a:prstGeom>
          <a:noFill/>
        </p:spPr>
        <p:txBody>
          <a:bodyPr wrap="square">
            <a:spAutoFit/>
          </a:bodyPr>
          <a:lstStyle/>
          <a:p>
            <a:pPr algn="ctr">
              <a:lnSpc>
                <a:spcPct val="200000"/>
              </a:lnSpc>
            </a:pPr>
            <a:r>
              <a:rPr lang="en-US" altLang="ko-KR" sz="2400" b="1" dirty="0">
                <a:solidFill>
                  <a:prstClr val="black"/>
                </a:solidFill>
                <a:ea typeface="서울남산체 M" panose="02020503020101020101" pitchFamily="18" charset="-127"/>
              </a:rPr>
              <a:t>[NIST's post-quantum security requirements]</a:t>
            </a:r>
          </a:p>
          <a:p>
            <a:r>
              <a:rPr lang="en-US" altLang="ko-KR" sz="2400" b="1" dirty="0">
                <a:solidFill>
                  <a:prstClr val="black"/>
                </a:solidFill>
                <a:ea typeface="서울남산체 M" panose="02020503020101020101" pitchFamily="18" charset="-127"/>
              </a:rPr>
              <a:t>Ciphers should be </a:t>
            </a:r>
            <a:r>
              <a:rPr lang="en-US" altLang="ko-KR" sz="2400" b="1" dirty="0">
                <a:ea typeface="서울남산체 M" panose="02020503020101020101" pitchFamily="18" charset="-127"/>
              </a:rPr>
              <a:t>comparable</a:t>
            </a:r>
            <a:r>
              <a:rPr lang="en-US" altLang="ko-KR" sz="2400" b="1" dirty="0">
                <a:solidFill>
                  <a:prstClr val="black"/>
                </a:solidFill>
                <a:ea typeface="서울남산체 M" panose="02020503020101020101" pitchFamily="18" charset="-127"/>
              </a:rPr>
              <a:t> to or higher than the Grover attack cost for AES</a:t>
            </a:r>
          </a:p>
        </p:txBody>
      </p:sp>
      <p:sp>
        <p:nvSpPr>
          <p:cNvPr id="34" name="텍스트 개체 틀 2">
            <a:extLst>
              <a:ext uri="{FF2B5EF4-FFF2-40B4-BE49-F238E27FC236}">
                <a16:creationId xmlns:a16="http://schemas.microsoft.com/office/drawing/2014/main" id="{9D452F68-1121-5717-4A78-683A894C6321}"/>
              </a:ext>
            </a:extLst>
          </p:cNvPr>
          <p:cNvSpPr txBox="1">
            <a:spLocks/>
          </p:cNvSpPr>
          <p:nvPr/>
        </p:nvSpPr>
        <p:spPr>
          <a:xfrm>
            <a:off x="10315560" y="2622267"/>
            <a:ext cx="1165697" cy="333306"/>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1600" b="1" dirty="0">
                <a:ea typeface="서울남산체 L" panose="02020503020101020101" pitchFamily="18" charset="-127"/>
              </a:rPr>
              <a:t>AES-128</a:t>
            </a:r>
            <a:endParaRPr kumimoji="0" lang="en-US" altLang="ko-KR" sz="1600" b="1" i="0" u="none" strike="noStrike" kern="1200" cap="none" spc="0" normalizeH="0" baseline="0" noProof="0" dirty="0">
              <a:ln>
                <a:noFill/>
              </a:ln>
              <a:effectLst/>
              <a:uLnTx/>
              <a:uFillTx/>
              <a:ea typeface="서울남산체 M" panose="02020503020101020101" pitchFamily="18" charset="-127"/>
            </a:endParaRPr>
          </a:p>
        </p:txBody>
      </p:sp>
      <p:sp>
        <p:nvSpPr>
          <p:cNvPr id="36" name="텍스트 개체 틀 2">
            <a:extLst>
              <a:ext uri="{FF2B5EF4-FFF2-40B4-BE49-F238E27FC236}">
                <a16:creationId xmlns:a16="http://schemas.microsoft.com/office/drawing/2014/main" id="{1D55EF2F-A3B1-8F85-4944-F0514B7A4BB3}"/>
              </a:ext>
            </a:extLst>
          </p:cNvPr>
          <p:cNvSpPr txBox="1">
            <a:spLocks/>
          </p:cNvSpPr>
          <p:nvPr/>
        </p:nvSpPr>
        <p:spPr>
          <a:xfrm>
            <a:off x="10315562" y="3209549"/>
            <a:ext cx="1165697" cy="333306"/>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1600" b="1" dirty="0">
                <a:ea typeface="서울남산체 L" panose="02020503020101020101" pitchFamily="18" charset="-127"/>
              </a:rPr>
              <a:t>AES-192</a:t>
            </a:r>
            <a:endParaRPr kumimoji="0" lang="en-US" altLang="ko-KR" sz="1600" b="1" i="0" u="none" strike="noStrike" kern="1200" cap="none" spc="0" normalizeH="0" baseline="0" noProof="0" dirty="0">
              <a:ln>
                <a:noFill/>
              </a:ln>
              <a:effectLst/>
              <a:uLnTx/>
              <a:uFillTx/>
              <a:ea typeface="서울남산체 M" panose="02020503020101020101" pitchFamily="18" charset="-127"/>
            </a:endParaRPr>
          </a:p>
        </p:txBody>
      </p:sp>
      <p:sp>
        <p:nvSpPr>
          <p:cNvPr id="37" name="텍스트 개체 틀 2">
            <a:extLst>
              <a:ext uri="{FF2B5EF4-FFF2-40B4-BE49-F238E27FC236}">
                <a16:creationId xmlns:a16="http://schemas.microsoft.com/office/drawing/2014/main" id="{478E8C30-8E9F-7430-C72F-04586FAF910A}"/>
              </a:ext>
            </a:extLst>
          </p:cNvPr>
          <p:cNvSpPr txBox="1">
            <a:spLocks/>
          </p:cNvSpPr>
          <p:nvPr/>
        </p:nvSpPr>
        <p:spPr>
          <a:xfrm>
            <a:off x="10315561" y="3562542"/>
            <a:ext cx="1165697" cy="333306"/>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1600" b="1" dirty="0">
                <a:ea typeface="서울남산체 L" panose="02020503020101020101" pitchFamily="18" charset="-127"/>
              </a:rPr>
              <a:t>AES-256</a:t>
            </a:r>
            <a:endParaRPr kumimoji="0" lang="en-US" altLang="ko-KR" sz="1600" b="1" i="0" u="none" strike="noStrike" kern="1200" cap="none" spc="0" normalizeH="0" baseline="0" noProof="0" dirty="0">
              <a:ln>
                <a:noFill/>
              </a:ln>
              <a:effectLst/>
              <a:uLnTx/>
              <a:uFillTx/>
              <a:ea typeface="서울남산체 M" panose="02020503020101020101" pitchFamily="18" charset="-127"/>
            </a:endParaRPr>
          </a:p>
        </p:txBody>
      </p:sp>
      <p:sp>
        <p:nvSpPr>
          <p:cNvPr id="3" name="TextBox 2">
            <a:extLst>
              <a:ext uri="{FF2B5EF4-FFF2-40B4-BE49-F238E27FC236}">
                <a16:creationId xmlns:a16="http://schemas.microsoft.com/office/drawing/2014/main" id="{90A956F1-53F5-7E65-D1E9-377B00EAF11C}"/>
              </a:ext>
            </a:extLst>
          </p:cNvPr>
          <p:cNvSpPr txBox="1"/>
          <p:nvPr/>
        </p:nvSpPr>
        <p:spPr>
          <a:xfrm>
            <a:off x="1981989" y="1685385"/>
            <a:ext cx="8221225" cy="369332"/>
          </a:xfrm>
          <a:prstGeom prst="rect">
            <a:avLst/>
          </a:prstGeom>
          <a:solidFill>
            <a:schemeClr val="bg1"/>
          </a:solidFill>
        </p:spPr>
        <p:txBody>
          <a:bodyPr wrap="none" rtlCol="0">
            <a:spAutoFit/>
          </a:bodyPr>
          <a:lstStyle/>
          <a:p>
            <a:r>
              <a:rPr kumimoji="1" lang="en-US" altLang="ko-KR" dirty="0"/>
              <a:t>Table 3: Quantum resources required for Grover’s key search on SCHWAEMM</a:t>
            </a:r>
            <a:endParaRPr kumimoji="1" lang="ko-KR" altLang="en-US" dirty="0"/>
          </a:p>
        </p:txBody>
      </p:sp>
    </p:spTree>
    <p:extLst>
      <p:ext uri="{BB962C8B-B14F-4D97-AF65-F5344CB8AC3E}">
        <p14:creationId xmlns:p14="http://schemas.microsoft.com/office/powerpoint/2010/main" val="61035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Cost Estimation for Grover Key Search</a:t>
            </a:r>
            <a:endParaRPr lang="ko-KR" altLang="en-US" dirty="0">
              <a:latin typeface="서울남산체 B" panose="02020503020101020101" pitchFamily="18" charset="-127"/>
              <a:ea typeface="서울남산체 B" panose="02020503020101020101" pitchFamily="18" charset="-127"/>
            </a:endParaRPr>
          </a:p>
        </p:txBody>
      </p:sp>
      <p:sp>
        <p:nvSpPr>
          <p:cNvPr id="6" name="TextBox 5">
            <a:extLst>
              <a:ext uri="{FF2B5EF4-FFF2-40B4-BE49-F238E27FC236}">
                <a16:creationId xmlns:a16="http://schemas.microsoft.com/office/drawing/2014/main" id="{B6E9A7DD-D2D8-0C7E-963E-1ED998E45B53}"/>
              </a:ext>
            </a:extLst>
          </p:cNvPr>
          <p:cNvSpPr txBox="1"/>
          <p:nvPr/>
        </p:nvSpPr>
        <p:spPr>
          <a:xfrm>
            <a:off x="255205" y="5441596"/>
            <a:ext cx="11681581" cy="461665"/>
          </a:xfrm>
          <a:prstGeom prst="rect">
            <a:avLst/>
          </a:prstGeom>
          <a:noFill/>
        </p:spPr>
        <p:txBody>
          <a:bodyPr wrap="square">
            <a:spAutoFit/>
          </a:bodyPr>
          <a:lstStyle/>
          <a:p>
            <a:pPr algn="ctr"/>
            <a:r>
              <a:rPr lang="en" altLang="ko-KR" sz="2400" b="1" dirty="0">
                <a:solidFill>
                  <a:prstClr val="black"/>
                </a:solidFill>
                <a:ea typeface="서울남산체 M" panose="02020503020101020101" pitchFamily="18" charset="-127"/>
              </a:rPr>
              <a:t>SCHWAEMM is exposed to attack at a </a:t>
            </a:r>
            <a:r>
              <a:rPr lang="en" altLang="ko-KR" sz="2400" b="1" dirty="0">
                <a:solidFill>
                  <a:srgbClr val="FF0000"/>
                </a:solidFill>
                <a:ea typeface="서울남산체 M" panose="02020503020101020101" pitchFamily="18" charset="-127"/>
              </a:rPr>
              <a:t>lower cost</a:t>
            </a:r>
            <a:r>
              <a:rPr lang="en" altLang="ko-KR" sz="2400" b="1" dirty="0">
                <a:solidFill>
                  <a:prstClr val="black"/>
                </a:solidFill>
                <a:ea typeface="서울남산체 M" panose="02020503020101020101" pitchFamily="18" charset="-127"/>
              </a:rPr>
              <a:t> than AES with same key size. </a:t>
            </a:r>
            <a:endParaRPr lang="en-US" altLang="ko-KR" sz="2400" b="1" dirty="0">
              <a:solidFill>
                <a:prstClr val="black"/>
              </a:solidFill>
              <a:ea typeface="서울남산체 M" panose="02020503020101020101" pitchFamily="18" charset="-127"/>
            </a:endParaRPr>
          </a:p>
        </p:txBody>
      </p:sp>
      <p:sp>
        <p:nvSpPr>
          <p:cNvPr id="14" name="TextBox 13">
            <a:extLst>
              <a:ext uri="{FF2B5EF4-FFF2-40B4-BE49-F238E27FC236}">
                <a16:creationId xmlns:a16="http://schemas.microsoft.com/office/drawing/2014/main" id="{7ED27220-DA8E-0062-7452-BC8348F49E3A}"/>
              </a:ext>
            </a:extLst>
          </p:cNvPr>
          <p:cNvSpPr txBox="1"/>
          <p:nvPr/>
        </p:nvSpPr>
        <p:spPr>
          <a:xfrm>
            <a:off x="848412" y="4124391"/>
            <a:ext cx="10495169" cy="1141274"/>
          </a:xfrm>
          <a:prstGeom prst="rect">
            <a:avLst/>
          </a:prstGeom>
          <a:noFill/>
        </p:spPr>
        <p:txBody>
          <a:bodyPr wrap="square">
            <a:spAutoFit/>
          </a:bodyPr>
          <a:lstStyle/>
          <a:p>
            <a:pPr algn="ctr">
              <a:lnSpc>
                <a:spcPct val="150000"/>
              </a:lnSpc>
            </a:pPr>
            <a:r>
              <a:rPr lang="en" altLang="ko-KR" sz="2400" b="1" dirty="0">
                <a:solidFill>
                  <a:prstClr val="black"/>
                </a:solidFill>
                <a:ea typeface="서울남산체 M" panose="02020503020101020101" pitchFamily="18" charset="-127"/>
              </a:rPr>
              <a:t>Attack is possible with </a:t>
            </a:r>
            <a:r>
              <a:rPr lang="en" altLang="ko-KR" sz="2400" b="1" dirty="0">
                <a:solidFill>
                  <a:srgbClr val="FF0000"/>
                </a:solidFill>
                <a:ea typeface="서울남산체 M" panose="02020503020101020101" pitchFamily="18" charset="-127"/>
              </a:rPr>
              <a:t>fewer</a:t>
            </a:r>
            <a:r>
              <a:rPr lang="en" altLang="ko-KR" sz="2400" b="1" dirty="0">
                <a:solidFill>
                  <a:prstClr val="black"/>
                </a:solidFill>
                <a:ea typeface="서울남산체 M" panose="02020503020101020101" pitchFamily="18" charset="-127"/>
              </a:rPr>
              <a:t> quantum </a:t>
            </a:r>
            <a:r>
              <a:rPr lang="en" altLang="ko-KR" sz="2400" b="1" dirty="0">
                <a:solidFill>
                  <a:srgbClr val="FF0000"/>
                </a:solidFill>
                <a:ea typeface="서울남산체 M" panose="02020503020101020101" pitchFamily="18" charset="-127"/>
              </a:rPr>
              <a:t>resources</a:t>
            </a:r>
          </a:p>
          <a:p>
            <a:pPr algn="ctr">
              <a:lnSpc>
                <a:spcPct val="150000"/>
              </a:lnSpc>
            </a:pPr>
            <a:r>
              <a:rPr lang="en" altLang="ko-KR" sz="2400" b="1" dirty="0">
                <a:solidFill>
                  <a:prstClr val="black"/>
                </a:solidFill>
                <a:ea typeface="서울남산체 M" panose="02020503020101020101" pitchFamily="18" charset="-127"/>
              </a:rPr>
              <a:t>⇒ Appropriate security level </a:t>
            </a:r>
            <a:r>
              <a:rPr lang="en" altLang="ko-KR" sz="2400" b="1" dirty="0">
                <a:solidFill>
                  <a:srgbClr val="FF0000"/>
                </a:solidFill>
                <a:ea typeface="서울남산체 M" panose="02020503020101020101" pitchFamily="18" charset="-127"/>
              </a:rPr>
              <a:t>cannot </a:t>
            </a:r>
            <a:r>
              <a:rPr lang="en" altLang="ko-KR" sz="2400" b="1" dirty="0">
                <a:ea typeface="서울남산체 M" panose="02020503020101020101" pitchFamily="18" charset="-127"/>
              </a:rPr>
              <a:t>be</a:t>
            </a:r>
            <a:r>
              <a:rPr lang="en" altLang="ko-KR" sz="2400" b="1" dirty="0">
                <a:solidFill>
                  <a:srgbClr val="FF0000"/>
                </a:solidFill>
                <a:ea typeface="서울남산체 M" panose="02020503020101020101" pitchFamily="18" charset="-127"/>
              </a:rPr>
              <a:t> achieved</a:t>
            </a:r>
          </a:p>
        </p:txBody>
      </p:sp>
      <p:grpSp>
        <p:nvGrpSpPr>
          <p:cNvPr id="4" name="그룹 3">
            <a:extLst>
              <a:ext uri="{FF2B5EF4-FFF2-40B4-BE49-F238E27FC236}">
                <a16:creationId xmlns:a16="http://schemas.microsoft.com/office/drawing/2014/main" id="{571A72FB-C991-4121-E6EA-A1EB1DA1222B}"/>
              </a:ext>
            </a:extLst>
          </p:cNvPr>
          <p:cNvGrpSpPr/>
          <p:nvPr/>
        </p:nvGrpSpPr>
        <p:grpSpPr>
          <a:xfrm>
            <a:off x="1342441" y="1436325"/>
            <a:ext cx="10138818" cy="2355955"/>
            <a:chOff x="1342441" y="1436325"/>
            <a:chExt cx="10138818" cy="2355955"/>
          </a:xfrm>
        </p:grpSpPr>
        <p:pic>
          <p:nvPicPr>
            <p:cNvPr id="5" name="그림 4">
              <a:extLst>
                <a:ext uri="{FF2B5EF4-FFF2-40B4-BE49-F238E27FC236}">
                  <a16:creationId xmlns:a16="http://schemas.microsoft.com/office/drawing/2014/main" id="{E5F6C310-78EC-32A6-B7AA-4DACD8ECFFEE}"/>
                </a:ext>
              </a:extLst>
            </p:cNvPr>
            <p:cNvPicPr>
              <a:picLocks noChangeAspect="1"/>
            </p:cNvPicPr>
            <p:nvPr/>
          </p:nvPicPr>
          <p:blipFill rotWithShape="1">
            <a:blip r:embed="rId3"/>
            <a:srcRect t="12484" b="-1"/>
            <a:stretch/>
          </p:blipFill>
          <p:spPr>
            <a:xfrm>
              <a:off x="1342441" y="1769424"/>
              <a:ext cx="9093200" cy="2022856"/>
            </a:xfrm>
            <a:prstGeom prst="rect">
              <a:avLst/>
            </a:prstGeom>
          </p:spPr>
        </p:pic>
        <p:sp>
          <p:nvSpPr>
            <p:cNvPr id="34" name="텍스트 개체 틀 2">
              <a:extLst>
                <a:ext uri="{FF2B5EF4-FFF2-40B4-BE49-F238E27FC236}">
                  <a16:creationId xmlns:a16="http://schemas.microsoft.com/office/drawing/2014/main" id="{9D452F68-1121-5717-4A78-683A894C6321}"/>
                </a:ext>
              </a:extLst>
            </p:cNvPr>
            <p:cNvSpPr txBox="1">
              <a:spLocks/>
            </p:cNvSpPr>
            <p:nvPr/>
          </p:nvSpPr>
          <p:spPr>
            <a:xfrm>
              <a:off x="10315560" y="2362955"/>
              <a:ext cx="1165697" cy="333306"/>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1600" b="1" dirty="0">
                  <a:ea typeface="서울남산체 L" panose="02020503020101020101" pitchFamily="18" charset="-127"/>
                </a:rPr>
                <a:t>AES-128</a:t>
              </a:r>
              <a:endParaRPr kumimoji="0" lang="en-US" altLang="ko-KR" sz="1600" b="1" i="0" u="none" strike="noStrike" kern="1200" cap="none" spc="0" normalizeH="0" baseline="0" noProof="0" dirty="0">
                <a:ln>
                  <a:noFill/>
                </a:ln>
                <a:effectLst/>
                <a:uLnTx/>
                <a:uFillTx/>
                <a:ea typeface="서울남산체 M" panose="02020503020101020101" pitchFamily="18" charset="-127"/>
              </a:endParaRPr>
            </a:p>
          </p:txBody>
        </p:sp>
        <p:sp>
          <p:nvSpPr>
            <p:cNvPr id="36" name="텍스트 개체 틀 2">
              <a:extLst>
                <a:ext uri="{FF2B5EF4-FFF2-40B4-BE49-F238E27FC236}">
                  <a16:creationId xmlns:a16="http://schemas.microsoft.com/office/drawing/2014/main" id="{1D55EF2F-A3B1-8F85-4944-F0514B7A4BB3}"/>
                </a:ext>
              </a:extLst>
            </p:cNvPr>
            <p:cNvSpPr txBox="1">
              <a:spLocks/>
            </p:cNvSpPr>
            <p:nvPr/>
          </p:nvSpPr>
          <p:spPr>
            <a:xfrm>
              <a:off x="10315562" y="2950237"/>
              <a:ext cx="1165697" cy="333306"/>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1600" b="1" dirty="0">
                  <a:ea typeface="서울남산체 L" panose="02020503020101020101" pitchFamily="18" charset="-127"/>
                </a:rPr>
                <a:t>AES-192</a:t>
              </a:r>
              <a:endParaRPr kumimoji="0" lang="en-US" altLang="ko-KR" sz="1600" b="1" i="0" u="none" strike="noStrike" kern="1200" cap="none" spc="0" normalizeH="0" baseline="0" noProof="0" dirty="0">
                <a:ln>
                  <a:noFill/>
                </a:ln>
                <a:effectLst/>
                <a:uLnTx/>
                <a:uFillTx/>
                <a:ea typeface="서울남산체 M" panose="02020503020101020101" pitchFamily="18" charset="-127"/>
              </a:endParaRPr>
            </a:p>
          </p:txBody>
        </p:sp>
        <p:sp>
          <p:nvSpPr>
            <p:cNvPr id="37" name="텍스트 개체 틀 2">
              <a:extLst>
                <a:ext uri="{FF2B5EF4-FFF2-40B4-BE49-F238E27FC236}">
                  <a16:creationId xmlns:a16="http://schemas.microsoft.com/office/drawing/2014/main" id="{478E8C30-8E9F-7430-C72F-04586FAF910A}"/>
                </a:ext>
              </a:extLst>
            </p:cNvPr>
            <p:cNvSpPr txBox="1">
              <a:spLocks/>
            </p:cNvSpPr>
            <p:nvPr/>
          </p:nvSpPr>
          <p:spPr>
            <a:xfrm>
              <a:off x="10315561" y="3303230"/>
              <a:ext cx="1165697" cy="333306"/>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1600" b="1" dirty="0">
                  <a:ea typeface="서울남산체 L" panose="02020503020101020101" pitchFamily="18" charset="-127"/>
                </a:rPr>
                <a:t>AES-256</a:t>
              </a:r>
              <a:endParaRPr kumimoji="0" lang="en-US" altLang="ko-KR" sz="1600" b="1" i="0" u="none" strike="noStrike" kern="1200" cap="none" spc="0" normalizeH="0" baseline="0" noProof="0" dirty="0">
                <a:ln>
                  <a:noFill/>
                </a:ln>
                <a:effectLst/>
                <a:uLnTx/>
                <a:uFillTx/>
                <a:ea typeface="서울남산체 M" panose="02020503020101020101" pitchFamily="18" charset="-127"/>
              </a:endParaRPr>
            </a:p>
          </p:txBody>
        </p:sp>
        <p:sp>
          <p:nvSpPr>
            <p:cNvPr id="7" name="사각형: 둥근 모서리 2">
              <a:extLst>
                <a:ext uri="{FF2B5EF4-FFF2-40B4-BE49-F238E27FC236}">
                  <a16:creationId xmlns:a16="http://schemas.microsoft.com/office/drawing/2014/main" id="{3E9ECE04-EF04-CCFF-EFC9-8A1DEB695204}"/>
                </a:ext>
              </a:extLst>
            </p:cNvPr>
            <p:cNvSpPr/>
            <p:nvPr/>
          </p:nvSpPr>
          <p:spPr>
            <a:xfrm>
              <a:off x="7237029" y="2230279"/>
              <a:ext cx="1396800" cy="1469490"/>
            </a:xfrm>
            <a:prstGeom prst="roundRect">
              <a:avLst>
                <a:gd name="adj" fmla="val 0"/>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9A3817-B4D7-A232-20C0-8C1DDB99F1B8}"/>
                    </a:ext>
                  </a:extLst>
                </p:cNvPr>
                <p:cNvSpPr txBox="1"/>
                <p:nvPr/>
              </p:nvSpPr>
              <p:spPr>
                <a:xfrm>
                  <a:off x="8513957" y="2128660"/>
                  <a:ext cx="543546" cy="468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1" i="1" smtClean="0">
                            <a:solidFill>
                              <a:srgbClr val="FF0000"/>
                            </a:solidFill>
                            <a:latin typeface="Cambria Math" panose="02040503050406030204" pitchFamily="18" charset="0"/>
                            <a:ea typeface="Cambria Math" panose="02040503050406030204" pitchFamily="18" charset="0"/>
                          </a:rPr>
                          <m:t>&lt;</m:t>
                        </m:r>
                      </m:oMath>
                    </m:oMathPara>
                  </a14:m>
                  <a:endParaRPr lang="ko-KR" altLang="en-US" sz="2400" b="1" dirty="0">
                    <a:solidFill>
                      <a:srgbClr val="FF0000"/>
                    </a:solidFill>
                  </a:endParaRPr>
                </a:p>
              </p:txBody>
            </p:sp>
          </mc:Choice>
          <mc:Fallback xmlns="">
            <p:sp>
              <p:nvSpPr>
                <p:cNvPr id="9" name="TextBox 8">
                  <a:extLst>
                    <a:ext uri="{FF2B5EF4-FFF2-40B4-BE49-F238E27FC236}">
                      <a16:creationId xmlns:a16="http://schemas.microsoft.com/office/drawing/2014/main" id="{B09A3817-B4D7-A232-20C0-8C1DDB99F1B8}"/>
                    </a:ext>
                  </a:extLst>
                </p:cNvPr>
                <p:cNvSpPr txBox="1">
                  <a:spLocks noRot="1" noChangeAspect="1" noMove="1" noResize="1" noEditPoints="1" noAdjustHandles="1" noChangeArrowheads="1" noChangeShapeType="1" noTextEdit="1"/>
                </p:cNvSpPr>
                <p:nvPr/>
              </p:nvSpPr>
              <p:spPr>
                <a:xfrm>
                  <a:off x="8513957" y="2128660"/>
                  <a:ext cx="543546" cy="46859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5473E9-92BD-7EC6-681F-47F75EEC0806}"/>
                    </a:ext>
                  </a:extLst>
                </p:cNvPr>
                <p:cNvSpPr txBox="1"/>
                <p:nvPr/>
              </p:nvSpPr>
              <p:spPr>
                <a:xfrm>
                  <a:off x="8513957" y="2491880"/>
                  <a:ext cx="543546" cy="468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1" i="1" smtClean="0">
                            <a:solidFill>
                              <a:srgbClr val="FF0000"/>
                            </a:solidFill>
                            <a:latin typeface="Cambria Math" panose="02040503050406030204" pitchFamily="18" charset="0"/>
                            <a:ea typeface="Cambria Math" panose="02040503050406030204" pitchFamily="18" charset="0"/>
                          </a:rPr>
                          <m:t>&lt;</m:t>
                        </m:r>
                      </m:oMath>
                    </m:oMathPara>
                  </a14:m>
                  <a:endParaRPr lang="ko-KR" altLang="en-US" sz="2400" b="1" dirty="0">
                    <a:solidFill>
                      <a:srgbClr val="FF0000"/>
                    </a:solidFill>
                  </a:endParaRPr>
                </a:p>
              </p:txBody>
            </p:sp>
          </mc:Choice>
          <mc:Fallback xmlns="">
            <p:sp>
              <p:nvSpPr>
                <p:cNvPr id="10" name="TextBox 9">
                  <a:extLst>
                    <a:ext uri="{FF2B5EF4-FFF2-40B4-BE49-F238E27FC236}">
                      <a16:creationId xmlns:a16="http://schemas.microsoft.com/office/drawing/2014/main" id="{ED5473E9-92BD-7EC6-681F-47F75EEC0806}"/>
                    </a:ext>
                  </a:extLst>
                </p:cNvPr>
                <p:cNvSpPr txBox="1">
                  <a:spLocks noRot="1" noChangeAspect="1" noMove="1" noResize="1" noEditPoints="1" noAdjustHandles="1" noChangeArrowheads="1" noChangeShapeType="1" noTextEdit="1"/>
                </p:cNvSpPr>
                <p:nvPr/>
              </p:nvSpPr>
              <p:spPr>
                <a:xfrm>
                  <a:off x="8513957" y="2491880"/>
                  <a:ext cx="543546" cy="4685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B62309-94A8-984B-5680-E7E868CDE755}"/>
                    </a:ext>
                  </a:extLst>
                </p:cNvPr>
                <p:cNvSpPr txBox="1"/>
                <p:nvPr/>
              </p:nvSpPr>
              <p:spPr>
                <a:xfrm>
                  <a:off x="8513957" y="2873925"/>
                  <a:ext cx="543546" cy="468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1" i="1" smtClean="0">
                            <a:solidFill>
                              <a:srgbClr val="FF0000"/>
                            </a:solidFill>
                            <a:latin typeface="Cambria Math" panose="02040503050406030204" pitchFamily="18" charset="0"/>
                            <a:ea typeface="Cambria Math" panose="02040503050406030204" pitchFamily="18" charset="0"/>
                          </a:rPr>
                          <m:t>&lt;</m:t>
                        </m:r>
                      </m:oMath>
                    </m:oMathPara>
                  </a14:m>
                  <a:endParaRPr lang="ko-KR" altLang="en-US" sz="2400" b="1" dirty="0">
                    <a:solidFill>
                      <a:srgbClr val="FF0000"/>
                    </a:solidFill>
                  </a:endParaRPr>
                </a:p>
              </p:txBody>
            </p:sp>
          </mc:Choice>
          <mc:Fallback xmlns="">
            <p:sp>
              <p:nvSpPr>
                <p:cNvPr id="11" name="TextBox 10">
                  <a:extLst>
                    <a:ext uri="{FF2B5EF4-FFF2-40B4-BE49-F238E27FC236}">
                      <a16:creationId xmlns:a16="http://schemas.microsoft.com/office/drawing/2014/main" id="{ADB62309-94A8-984B-5680-E7E868CDE755}"/>
                    </a:ext>
                  </a:extLst>
                </p:cNvPr>
                <p:cNvSpPr txBox="1">
                  <a:spLocks noRot="1" noChangeAspect="1" noMove="1" noResize="1" noEditPoints="1" noAdjustHandles="1" noChangeArrowheads="1" noChangeShapeType="1" noTextEdit="1"/>
                </p:cNvSpPr>
                <p:nvPr/>
              </p:nvSpPr>
              <p:spPr>
                <a:xfrm>
                  <a:off x="8513957" y="2873925"/>
                  <a:ext cx="543546" cy="4685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928CFA-02E7-74CE-D90E-745E9318E385}"/>
                    </a:ext>
                  </a:extLst>
                </p:cNvPr>
                <p:cNvSpPr txBox="1"/>
                <p:nvPr/>
              </p:nvSpPr>
              <p:spPr>
                <a:xfrm>
                  <a:off x="8513957" y="3221767"/>
                  <a:ext cx="543546" cy="468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1" i="1" smtClean="0">
                            <a:solidFill>
                              <a:srgbClr val="FF0000"/>
                            </a:solidFill>
                            <a:latin typeface="Cambria Math" panose="02040503050406030204" pitchFamily="18" charset="0"/>
                            <a:ea typeface="Cambria Math" panose="02040503050406030204" pitchFamily="18" charset="0"/>
                          </a:rPr>
                          <m:t>&lt;</m:t>
                        </m:r>
                      </m:oMath>
                    </m:oMathPara>
                  </a14:m>
                  <a:endParaRPr lang="ko-KR" altLang="en-US" sz="2400" b="1" dirty="0">
                    <a:solidFill>
                      <a:srgbClr val="FF0000"/>
                    </a:solidFill>
                  </a:endParaRPr>
                </a:p>
              </p:txBody>
            </p:sp>
          </mc:Choice>
          <mc:Fallback xmlns="">
            <p:sp>
              <p:nvSpPr>
                <p:cNvPr id="12" name="TextBox 11">
                  <a:extLst>
                    <a:ext uri="{FF2B5EF4-FFF2-40B4-BE49-F238E27FC236}">
                      <a16:creationId xmlns:a16="http://schemas.microsoft.com/office/drawing/2014/main" id="{69928CFA-02E7-74CE-D90E-745E9318E385}"/>
                    </a:ext>
                  </a:extLst>
                </p:cNvPr>
                <p:cNvSpPr txBox="1">
                  <a:spLocks noRot="1" noChangeAspect="1" noMove="1" noResize="1" noEditPoints="1" noAdjustHandles="1" noChangeArrowheads="1" noChangeShapeType="1" noTextEdit="1"/>
                </p:cNvSpPr>
                <p:nvPr/>
              </p:nvSpPr>
              <p:spPr>
                <a:xfrm>
                  <a:off x="8513957" y="3221767"/>
                  <a:ext cx="543546" cy="468590"/>
                </a:xfrm>
                <a:prstGeom prst="rect">
                  <a:avLst/>
                </a:prstGeom>
                <a:blipFill>
                  <a:blip r:embed="rId4"/>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80208F67-A54C-292F-A348-6C9C8D35068C}"/>
                </a:ext>
              </a:extLst>
            </p:cNvPr>
            <p:cNvSpPr txBox="1"/>
            <p:nvPr/>
          </p:nvSpPr>
          <p:spPr>
            <a:xfrm>
              <a:off x="1985385" y="1436325"/>
              <a:ext cx="8221225" cy="369332"/>
            </a:xfrm>
            <a:prstGeom prst="rect">
              <a:avLst/>
            </a:prstGeom>
            <a:solidFill>
              <a:schemeClr val="bg1"/>
            </a:solidFill>
          </p:spPr>
          <p:txBody>
            <a:bodyPr wrap="none" rtlCol="0">
              <a:spAutoFit/>
            </a:bodyPr>
            <a:lstStyle/>
            <a:p>
              <a:r>
                <a:rPr kumimoji="1" lang="en-US" altLang="ko-KR" dirty="0"/>
                <a:t>Table 3: Quantum resources required for Grover’s key search on SCHWAEMM</a:t>
              </a:r>
              <a:endParaRPr kumimoji="1" lang="ko-KR" altLang="en-US" dirty="0"/>
            </a:p>
          </p:txBody>
        </p:sp>
      </p:grpSp>
    </p:spTree>
    <p:extLst>
      <p:ext uri="{BB962C8B-B14F-4D97-AF65-F5344CB8AC3E}">
        <p14:creationId xmlns:p14="http://schemas.microsoft.com/office/powerpoint/2010/main" val="1060753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Cost Estimation for Grover Key Search</a:t>
            </a:r>
            <a:endParaRPr lang="ko-KR" altLang="en-US" dirty="0">
              <a:latin typeface="서울남산체 B" panose="02020503020101020101" pitchFamily="18" charset="-127"/>
              <a:ea typeface="서울남산체 B" panose="02020503020101020101" pitchFamily="18" charset="-127"/>
            </a:endParaRPr>
          </a:p>
        </p:txBody>
      </p:sp>
      <p:sp>
        <p:nvSpPr>
          <p:cNvPr id="14" name="TextBox 13">
            <a:extLst>
              <a:ext uri="{FF2B5EF4-FFF2-40B4-BE49-F238E27FC236}">
                <a16:creationId xmlns:a16="http://schemas.microsoft.com/office/drawing/2014/main" id="{7ED27220-DA8E-0062-7452-BC8348F49E3A}"/>
              </a:ext>
            </a:extLst>
          </p:cNvPr>
          <p:cNvSpPr txBox="1"/>
          <p:nvPr/>
        </p:nvSpPr>
        <p:spPr>
          <a:xfrm>
            <a:off x="789967" y="1972575"/>
            <a:ext cx="10612065" cy="4039567"/>
          </a:xfrm>
          <a:prstGeom prst="rect">
            <a:avLst/>
          </a:prstGeom>
          <a:noFill/>
        </p:spPr>
        <p:txBody>
          <a:bodyPr wrap="square">
            <a:spAutoFit/>
          </a:bodyPr>
          <a:lstStyle/>
          <a:p>
            <a:pPr marL="342900" indent="-342900">
              <a:lnSpc>
                <a:spcPct val="150000"/>
              </a:lnSpc>
              <a:buFontTx/>
              <a:buChar char="-"/>
            </a:pPr>
            <a:r>
              <a:rPr lang="en" altLang="ko-KR" sz="2400" b="1" u="sng" dirty="0">
                <a:ea typeface="서울남산체 M" panose="02020503020101020101" pitchFamily="18" charset="-127"/>
              </a:rPr>
              <a:t>AES attack cost </a:t>
            </a:r>
            <a:r>
              <a:rPr lang="en" altLang="ko-KR" sz="2400" b="1" dirty="0">
                <a:ea typeface="서울남산체 M" panose="02020503020101020101" pitchFamily="18" charset="-127"/>
              </a:rPr>
              <a:t>estimated by NIST is the result of </a:t>
            </a:r>
            <a:r>
              <a:rPr lang="en" altLang="ko-KR" sz="2400" b="1" dirty="0">
                <a:solidFill>
                  <a:srgbClr val="FF0000"/>
                </a:solidFill>
                <a:ea typeface="서울남산체 M" panose="02020503020101020101" pitchFamily="18" charset="-127"/>
              </a:rPr>
              <a:t>2016</a:t>
            </a:r>
          </a:p>
          <a:p>
            <a:pPr lvl="0"/>
            <a:endParaRPr lang="en" altLang="ko-KR" sz="1500" b="1" dirty="0">
              <a:solidFill>
                <a:prstClr val="black"/>
              </a:solidFill>
              <a:ea typeface="서울남산체 M" panose="02020503020101020101" pitchFamily="18" charset="-127"/>
            </a:endParaRPr>
          </a:p>
          <a:p>
            <a:pPr marL="342900" lvl="0" indent="-342900">
              <a:buFontTx/>
              <a:buChar char="-"/>
            </a:pPr>
            <a:r>
              <a:rPr lang="en" altLang="ko-KR" sz="2400" b="1" dirty="0">
                <a:solidFill>
                  <a:prstClr val="black"/>
                </a:solidFill>
                <a:ea typeface="서울남산체 M" panose="02020503020101020101" pitchFamily="18" charset="-127"/>
              </a:rPr>
              <a:t>If the </a:t>
            </a:r>
            <a:r>
              <a:rPr lang="en" altLang="ko-KR" sz="2400" b="1" dirty="0">
                <a:solidFill>
                  <a:srgbClr val="FF0000"/>
                </a:solidFill>
                <a:ea typeface="서울남산체 M" panose="02020503020101020101" pitchFamily="18" charset="-127"/>
              </a:rPr>
              <a:t>results</a:t>
            </a:r>
            <a:r>
              <a:rPr lang="en" altLang="ko-KR" sz="2400" b="1" dirty="0">
                <a:solidFill>
                  <a:prstClr val="black"/>
                </a:solidFill>
                <a:ea typeface="서울남산체 M" panose="02020503020101020101" pitchFamily="18" charset="-127"/>
              </a:rPr>
              <a:t> of significantly </a:t>
            </a:r>
            <a:r>
              <a:rPr lang="en" altLang="ko-KR" sz="2400" b="1" dirty="0">
                <a:solidFill>
                  <a:srgbClr val="FF0000"/>
                </a:solidFill>
                <a:ea typeface="서울남산체 M" panose="02020503020101020101" pitchFamily="18" charset="-127"/>
              </a:rPr>
              <a:t>reducing</a:t>
            </a:r>
            <a:r>
              <a:rPr lang="en" altLang="ko-KR" sz="2400" b="1" dirty="0">
                <a:solidFill>
                  <a:prstClr val="black"/>
                </a:solidFill>
                <a:ea typeface="서울남산체 M" panose="02020503020101020101" pitchFamily="18" charset="-127"/>
              </a:rPr>
              <a:t> the quantum attack </a:t>
            </a:r>
            <a:r>
              <a:rPr lang="en" altLang="ko-KR" sz="2400" b="1" dirty="0">
                <a:solidFill>
                  <a:srgbClr val="FF0000"/>
                </a:solidFill>
                <a:ea typeface="서울남산체 M" panose="02020503020101020101" pitchFamily="18" charset="-127"/>
              </a:rPr>
              <a:t>cost</a:t>
            </a:r>
            <a:r>
              <a:rPr lang="en" altLang="ko-KR" sz="2400" b="1" dirty="0">
                <a:solidFill>
                  <a:prstClr val="black"/>
                </a:solidFill>
                <a:ea typeface="서울남산체 M" panose="02020503020101020101" pitchFamily="18" charset="-127"/>
              </a:rPr>
              <a:t> are presented, the estimated cost in post-quantum security requirements should be </a:t>
            </a:r>
            <a:r>
              <a:rPr lang="en" altLang="ko-KR" sz="2400" b="1" dirty="0">
                <a:solidFill>
                  <a:srgbClr val="FF0000"/>
                </a:solidFill>
                <a:ea typeface="서울남산체 M" panose="02020503020101020101" pitchFamily="18" charset="-127"/>
              </a:rPr>
              <a:t>conservatively evaluated</a:t>
            </a:r>
            <a:r>
              <a:rPr lang="en" altLang="ko-KR" sz="2400" b="1" dirty="0">
                <a:solidFill>
                  <a:prstClr val="black"/>
                </a:solidFill>
                <a:ea typeface="서울남산체 M" panose="02020503020101020101" pitchFamily="18" charset="-127"/>
              </a:rPr>
              <a:t>.</a:t>
            </a:r>
          </a:p>
          <a:p>
            <a:pPr>
              <a:lnSpc>
                <a:spcPct val="150000"/>
              </a:lnSpc>
            </a:pPr>
            <a:endParaRPr lang="en" altLang="ko-KR" sz="1500" b="1" dirty="0">
              <a:solidFill>
                <a:srgbClr val="FF0000"/>
              </a:solidFill>
              <a:ea typeface="서울남산체 M" panose="02020503020101020101" pitchFamily="18" charset="-127"/>
            </a:endParaRPr>
          </a:p>
          <a:p>
            <a:pPr marL="342900" indent="-342900">
              <a:buFontTx/>
              <a:buChar char="-"/>
            </a:pPr>
            <a:r>
              <a:rPr lang="en" altLang="ko-KR" sz="2400" b="1" dirty="0">
                <a:ea typeface="서울남산체 M" panose="02020503020101020101" pitchFamily="18" charset="-127"/>
              </a:rPr>
              <a:t>Recently, Implementations for </a:t>
            </a:r>
            <a:r>
              <a:rPr lang="en" altLang="ko-KR" sz="2400" b="1" dirty="0">
                <a:solidFill>
                  <a:srgbClr val="FF0000"/>
                </a:solidFill>
                <a:ea typeface="서울남산체 M" panose="02020503020101020101" pitchFamily="18" charset="-127"/>
              </a:rPr>
              <a:t>optimizing</a:t>
            </a:r>
            <a:r>
              <a:rPr lang="en" altLang="ko-KR" sz="2400" b="1" dirty="0">
                <a:ea typeface="서울남산체 M" panose="02020503020101020101" pitchFamily="18" charset="-127"/>
              </a:rPr>
              <a:t> </a:t>
            </a:r>
            <a:r>
              <a:rPr lang="en" altLang="ko-KR" sz="2400" b="1" dirty="0">
                <a:solidFill>
                  <a:srgbClr val="FF0000"/>
                </a:solidFill>
                <a:ea typeface="서울남산체 M" panose="02020503020101020101" pitchFamily="18" charset="-127"/>
              </a:rPr>
              <a:t>quantum circuits</a:t>
            </a:r>
            <a:r>
              <a:rPr lang="en" altLang="ko-KR" sz="2400" b="1" dirty="0">
                <a:ea typeface="서울남산체 M" panose="02020503020101020101" pitchFamily="18" charset="-127"/>
              </a:rPr>
              <a:t> for AES have been proposed.</a:t>
            </a:r>
          </a:p>
          <a:p>
            <a:endParaRPr lang="en" altLang="ko-KR" sz="1500" b="1" dirty="0">
              <a:ea typeface="서울남산체 M" panose="02020503020101020101" pitchFamily="18" charset="-127"/>
            </a:endParaRPr>
          </a:p>
          <a:p>
            <a:pPr marL="342900" indent="-342900">
              <a:buFontTx/>
              <a:buChar char="-"/>
            </a:pPr>
            <a:r>
              <a:rPr lang="en" altLang="ko-KR" sz="2400" b="1" dirty="0">
                <a:ea typeface="서울남산체 M" panose="02020503020101020101" pitchFamily="18" charset="-127"/>
              </a:rPr>
              <a:t>Compared with the attack cost for </a:t>
            </a:r>
            <a:r>
              <a:rPr lang="en" altLang="ko-KR" sz="2400" b="1" dirty="0" err="1">
                <a:solidFill>
                  <a:srgbClr val="FF0000"/>
                </a:solidFill>
                <a:ea typeface="서울남산체 M" panose="02020503020101020101" pitchFamily="18" charset="-127"/>
              </a:rPr>
              <a:t>Jaques</a:t>
            </a:r>
            <a:r>
              <a:rPr lang="en" altLang="ko-KR" sz="2400" b="1" dirty="0">
                <a:ea typeface="서울남산체 M" panose="02020503020101020101" pitchFamily="18" charset="-127"/>
              </a:rPr>
              <a:t> et </a:t>
            </a:r>
            <a:r>
              <a:rPr lang="en" altLang="ko-KR" sz="2400" b="1" dirty="0" err="1">
                <a:ea typeface="서울남산체 M" panose="02020503020101020101" pitchFamily="18" charset="-127"/>
              </a:rPr>
              <a:t>al’s</a:t>
            </a:r>
            <a:r>
              <a:rPr lang="en" altLang="ko-KR" sz="2400" b="1" dirty="0">
                <a:ea typeface="서울남산체 M" panose="02020503020101020101" pitchFamily="18" charset="-127"/>
              </a:rPr>
              <a:t> AES estimated, SCHWAEMM </a:t>
            </a:r>
            <a:r>
              <a:rPr lang="en" altLang="ko-KR" sz="2400" b="1" dirty="0">
                <a:solidFill>
                  <a:srgbClr val="FF0000"/>
                </a:solidFill>
                <a:ea typeface="서울남산체 M" panose="02020503020101020101" pitchFamily="18" charset="-127"/>
              </a:rPr>
              <a:t>achieves</a:t>
            </a:r>
            <a:r>
              <a:rPr lang="en" altLang="ko-KR" sz="2400" b="1" dirty="0">
                <a:ea typeface="서울남산체 M" panose="02020503020101020101" pitchFamily="18" charset="-127"/>
              </a:rPr>
              <a:t> an </a:t>
            </a:r>
            <a:r>
              <a:rPr lang="en" altLang="ko-KR" sz="2400" b="1" dirty="0">
                <a:solidFill>
                  <a:srgbClr val="FF0000"/>
                </a:solidFill>
                <a:ea typeface="서울남산체 M" panose="02020503020101020101" pitchFamily="18" charset="-127"/>
              </a:rPr>
              <a:t>appropriate</a:t>
            </a:r>
            <a:r>
              <a:rPr lang="en" altLang="ko-KR" sz="2400" b="1" dirty="0">
                <a:ea typeface="서울남산체 M" panose="02020503020101020101" pitchFamily="18" charset="-127"/>
              </a:rPr>
              <a:t>.</a:t>
            </a:r>
          </a:p>
        </p:txBody>
      </p:sp>
      <p:sp>
        <p:nvSpPr>
          <p:cNvPr id="4" name="TextBox 3">
            <a:extLst>
              <a:ext uri="{FF2B5EF4-FFF2-40B4-BE49-F238E27FC236}">
                <a16:creationId xmlns:a16="http://schemas.microsoft.com/office/drawing/2014/main" id="{2C36ACE1-C7C4-704C-40C9-22E5C52B4DCE}"/>
              </a:ext>
            </a:extLst>
          </p:cNvPr>
          <p:cNvSpPr txBox="1"/>
          <p:nvPr/>
        </p:nvSpPr>
        <p:spPr>
          <a:xfrm>
            <a:off x="1012392" y="1617721"/>
            <a:ext cx="2805068" cy="456535"/>
          </a:xfrm>
          <a:prstGeom prst="rect">
            <a:avLst/>
          </a:prstGeom>
          <a:noFill/>
        </p:spPr>
        <p:txBody>
          <a:bodyPr wrap="square">
            <a:spAutoFit/>
          </a:bodyPr>
          <a:lstStyle/>
          <a:p>
            <a:pPr>
              <a:lnSpc>
                <a:spcPct val="150000"/>
              </a:lnSpc>
            </a:pPr>
            <a:r>
              <a:rPr lang="en" altLang="ko-KR" b="1" dirty="0">
                <a:solidFill>
                  <a:prstClr val="black"/>
                </a:solidFill>
                <a:ea typeface="서울남산체 M" panose="02020503020101020101" pitchFamily="18" charset="-127"/>
              </a:rPr>
              <a:t>&lt;Table 3&gt; NIST security </a:t>
            </a:r>
            <a:endParaRPr lang="en" altLang="ko-KR" b="1" dirty="0">
              <a:solidFill>
                <a:srgbClr val="FF0000"/>
              </a:solidFill>
              <a:ea typeface="서울남산체 M" panose="02020503020101020101" pitchFamily="18" charset="-127"/>
            </a:endParaRPr>
          </a:p>
        </p:txBody>
      </p:sp>
    </p:spTree>
    <p:extLst>
      <p:ext uri="{BB962C8B-B14F-4D97-AF65-F5344CB8AC3E}">
        <p14:creationId xmlns:p14="http://schemas.microsoft.com/office/powerpoint/2010/main" val="1940290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Conclusion</a:t>
            </a:r>
            <a:endParaRPr lang="ko-KR" altLang="en-US" dirty="0">
              <a:latin typeface="서울남산체 B" panose="02020503020101020101" pitchFamily="18" charset="-127"/>
              <a:ea typeface="서울남산체 B" panose="02020503020101020101" pitchFamily="18" charset="-127"/>
            </a:endParaRPr>
          </a:p>
        </p:txBody>
      </p:sp>
      <p:sp>
        <p:nvSpPr>
          <p:cNvPr id="6" name="텍스트 개체 틀 2">
            <a:extLst>
              <a:ext uri="{FF2B5EF4-FFF2-40B4-BE49-F238E27FC236}">
                <a16:creationId xmlns:a16="http://schemas.microsoft.com/office/drawing/2014/main" id="{B528B3CB-8533-A5A8-20A2-FA39B2EF256D}"/>
              </a:ext>
            </a:extLst>
          </p:cNvPr>
          <p:cNvSpPr txBox="1">
            <a:spLocks/>
          </p:cNvSpPr>
          <p:nvPr/>
        </p:nvSpPr>
        <p:spPr>
          <a:xfrm>
            <a:off x="304089" y="4765507"/>
            <a:ext cx="11368159" cy="544853"/>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ko-KR" sz="2200" b="1" i="0" u="none" strike="noStrike" kern="1200" cap="none" spc="0" normalizeH="0" baseline="0" noProof="0" dirty="0">
                <a:ln>
                  <a:noFill/>
                </a:ln>
                <a:solidFill>
                  <a:prstClr val="black"/>
                </a:solidFill>
                <a:effectLst/>
                <a:uLnTx/>
                <a:uFillTx/>
                <a:ea typeface="서울남산체 M" panose="02020503020101020101" pitchFamily="18" charset="-127"/>
              </a:rPr>
              <a:t>Analyzing the cost of Grover’s attack for </a:t>
            </a:r>
            <a:r>
              <a:rPr kumimoji="0" lang="en-US" altLang="ko-KR" sz="2200" b="1" i="0" u="none" strike="noStrike" kern="1200" cap="none" spc="0" normalizeH="0" baseline="0" noProof="0" dirty="0">
                <a:ln>
                  <a:noFill/>
                </a:ln>
                <a:solidFill>
                  <a:srgbClr val="FF0000"/>
                </a:solidFill>
                <a:effectLst/>
                <a:uLnTx/>
                <a:uFillTx/>
                <a:ea typeface="서울남산체 M" panose="02020503020101020101" pitchFamily="18" charset="-127"/>
              </a:rPr>
              <a:t>other final candidate</a:t>
            </a:r>
            <a:r>
              <a:rPr kumimoji="0" lang="en-US" altLang="ko-KR" sz="2200" b="1" i="0" u="none" strike="noStrike" kern="1200" cap="none" spc="0" normalizeH="0" baseline="0" noProof="0" dirty="0">
                <a:ln>
                  <a:noFill/>
                </a:ln>
                <a:solidFill>
                  <a:prstClr val="black"/>
                </a:solidFill>
                <a:effectLst/>
                <a:uLnTx/>
                <a:uFillTx/>
                <a:ea typeface="서울남산체 M" panose="02020503020101020101" pitchFamily="18" charset="-127"/>
              </a:rPr>
              <a:t> algorithms of NIST </a:t>
            </a:r>
            <a:r>
              <a:rPr kumimoji="0" lang="en-US" altLang="ko-KR" sz="2200" b="1" i="0" u="none" strike="noStrike" kern="1200" cap="none" spc="0" normalizeH="0" baseline="0" noProof="0" dirty="0">
                <a:ln>
                  <a:noFill/>
                </a:ln>
                <a:solidFill>
                  <a:srgbClr val="FF0000"/>
                </a:solidFill>
                <a:effectLst/>
                <a:uLnTx/>
                <a:uFillTx/>
                <a:ea typeface="서울남산체 M" panose="02020503020101020101" pitchFamily="18" charset="-127"/>
              </a:rPr>
              <a:t>LWC</a:t>
            </a:r>
          </a:p>
        </p:txBody>
      </p:sp>
      <p:sp>
        <p:nvSpPr>
          <p:cNvPr id="8" name="텍스트 개체 틀 2">
            <a:extLst>
              <a:ext uri="{FF2B5EF4-FFF2-40B4-BE49-F238E27FC236}">
                <a16:creationId xmlns:a16="http://schemas.microsoft.com/office/drawing/2014/main" id="{F585A567-717D-365B-D63B-7B4E14338CEF}"/>
              </a:ext>
            </a:extLst>
          </p:cNvPr>
          <p:cNvSpPr txBox="1">
            <a:spLocks/>
          </p:cNvSpPr>
          <p:nvPr/>
        </p:nvSpPr>
        <p:spPr>
          <a:xfrm>
            <a:off x="304089" y="5511044"/>
            <a:ext cx="11427868" cy="917235"/>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ko-KR" sz="2200" b="1" dirty="0">
                <a:solidFill>
                  <a:prstClr val="black"/>
                </a:solidFill>
                <a:ea typeface="서울남산체 M" panose="02020503020101020101" pitchFamily="18" charset="-127"/>
              </a:rPr>
              <a:t>E</a:t>
            </a:r>
            <a:r>
              <a:rPr kumimoji="0" lang="en-US" altLang="ko-KR" sz="2200" b="1" i="0" u="none" strike="noStrike" kern="1200" cap="none" spc="0" normalizeH="0" baseline="0" noProof="0" dirty="0">
                <a:ln>
                  <a:noFill/>
                </a:ln>
                <a:solidFill>
                  <a:prstClr val="black"/>
                </a:solidFill>
                <a:effectLst/>
                <a:uLnTx/>
                <a:uFillTx/>
                <a:ea typeface="서울남산체 M" panose="02020503020101020101" pitchFamily="18" charset="-127"/>
              </a:rPr>
              <a:t>valuating the post-quantum security strength for other final candidate algorithms of NIST LWC</a:t>
            </a:r>
          </a:p>
        </p:txBody>
      </p:sp>
      <p:sp>
        <p:nvSpPr>
          <p:cNvPr id="9" name="텍스트 개체 틀 2">
            <a:extLst>
              <a:ext uri="{FF2B5EF4-FFF2-40B4-BE49-F238E27FC236}">
                <a16:creationId xmlns:a16="http://schemas.microsoft.com/office/drawing/2014/main" id="{56E93255-B711-971C-F74A-7A295A874010}"/>
              </a:ext>
            </a:extLst>
          </p:cNvPr>
          <p:cNvSpPr txBox="1">
            <a:spLocks/>
          </p:cNvSpPr>
          <p:nvPr/>
        </p:nvSpPr>
        <p:spPr>
          <a:xfrm>
            <a:off x="411919" y="2884147"/>
            <a:ext cx="11368159"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kumimoji="0" lang="en-US" altLang="ko-KR" sz="2200" b="1" i="0" u="none" strike="noStrike" kern="1200" cap="none" spc="0" normalizeH="0" baseline="0" noProof="0" dirty="0">
              <a:ln>
                <a:noFill/>
              </a:ln>
              <a:solidFill>
                <a:prstClr val="black"/>
              </a:solidFill>
              <a:effectLst/>
              <a:uLnTx/>
              <a:uFillTx/>
              <a:latin typeface="서울남산체 M" panose="02020503020101020101" pitchFamily="18" charset="-127"/>
              <a:ea typeface="서울남산체 M" panose="02020503020101020101" pitchFamily="18" charset="-127"/>
            </a:endParaRPr>
          </a:p>
        </p:txBody>
      </p:sp>
      <p:sp>
        <p:nvSpPr>
          <p:cNvPr id="10" name="TextBox 9">
            <a:extLst>
              <a:ext uri="{FF2B5EF4-FFF2-40B4-BE49-F238E27FC236}">
                <a16:creationId xmlns:a16="http://schemas.microsoft.com/office/drawing/2014/main" id="{A62C3C5B-AE8F-9802-EBFD-B66D3E8BB6F9}"/>
              </a:ext>
            </a:extLst>
          </p:cNvPr>
          <p:cNvSpPr txBox="1"/>
          <p:nvPr/>
        </p:nvSpPr>
        <p:spPr>
          <a:xfrm>
            <a:off x="304089" y="2803148"/>
            <a:ext cx="11657618" cy="430887"/>
          </a:xfrm>
          <a:prstGeom prst="rect">
            <a:avLst/>
          </a:prstGeom>
          <a:noFill/>
        </p:spPr>
        <p:txBody>
          <a:bodyPr wrap="square">
            <a:spAutoFit/>
          </a:bodyPr>
          <a:lstStyle/>
          <a:p>
            <a:pPr marL="342900" indent="-342900">
              <a:buFont typeface="Arial" panose="020B0604020202020204" pitchFamily="34" charset="0"/>
              <a:buChar char="•"/>
              <a:defRPr/>
            </a:pPr>
            <a:r>
              <a:rPr lang="en-US" altLang="ko-KR" sz="2200" b="1" dirty="0">
                <a:solidFill>
                  <a:srgbClr val="FF0000"/>
                </a:solidFill>
                <a:ea typeface="서울남산체 M" panose="02020503020101020101" pitchFamily="18" charset="-127"/>
              </a:rPr>
              <a:t>Focused</a:t>
            </a:r>
            <a:r>
              <a:rPr lang="en-US" altLang="ko-KR" sz="2200" b="1" dirty="0">
                <a:solidFill>
                  <a:prstClr val="black"/>
                </a:solidFill>
                <a:ea typeface="서울남산체 M" panose="02020503020101020101" pitchFamily="18" charset="-127"/>
              </a:rPr>
              <a:t> on reducing the </a:t>
            </a:r>
            <a:r>
              <a:rPr lang="en-US" altLang="ko-KR" sz="2200" b="1" dirty="0">
                <a:solidFill>
                  <a:srgbClr val="FF0000"/>
                </a:solidFill>
                <a:ea typeface="서울남산체 M" panose="02020503020101020101" pitchFamily="18" charset="-127"/>
              </a:rPr>
              <a:t>depth complexity</a:t>
            </a:r>
            <a:r>
              <a:rPr lang="en-US" altLang="ko-KR" sz="2200" b="1" dirty="0">
                <a:solidFill>
                  <a:prstClr val="black"/>
                </a:solidFill>
                <a:ea typeface="서울남산체 M" panose="02020503020101020101" pitchFamily="18" charset="-127"/>
              </a:rPr>
              <a:t> as well as the </a:t>
            </a:r>
            <a:r>
              <a:rPr lang="en-US" altLang="ko-KR" sz="2200" b="1" dirty="0">
                <a:solidFill>
                  <a:srgbClr val="FF0000"/>
                </a:solidFill>
                <a:ea typeface="서울남산체 M" panose="02020503020101020101" pitchFamily="18" charset="-127"/>
              </a:rPr>
              <a:t>qubit complexity</a:t>
            </a:r>
            <a:r>
              <a:rPr lang="en-US" altLang="ko-KR" sz="2200" b="1" dirty="0">
                <a:solidFill>
                  <a:prstClr val="black"/>
                </a:solidFill>
                <a:ea typeface="서울남산체 M" panose="02020503020101020101" pitchFamily="18" charset="-127"/>
              </a:rPr>
              <a:t>. </a:t>
            </a:r>
          </a:p>
        </p:txBody>
      </p:sp>
      <p:sp>
        <p:nvSpPr>
          <p:cNvPr id="11" name="직사각형 10">
            <a:extLst>
              <a:ext uri="{FF2B5EF4-FFF2-40B4-BE49-F238E27FC236}">
                <a16:creationId xmlns:a16="http://schemas.microsoft.com/office/drawing/2014/main" id="{9644AF84-BEE7-072A-EC12-A6C8401F0209}"/>
              </a:ext>
            </a:extLst>
          </p:cNvPr>
          <p:cNvSpPr/>
          <p:nvPr/>
        </p:nvSpPr>
        <p:spPr>
          <a:xfrm>
            <a:off x="411920" y="1247324"/>
            <a:ext cx="1910303" cy="461665"/>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12" name="TextBox 11">
            <a:extLst>
              <a:ext uri="{FF2B5EF4-FFF2-40B4-BE49-F238E27FC236}">
                <a16:creationId xmlns:a16="http://schemas.microsoft.com/office/drawing/2014/main" id="{BCDFBF32-07E4-7857-B2F0-2F32942F7FCB}"/>
              </a:ext>
            </a:extLst>
          </p:cNvPr>
          <p:cNvSpPr txBox="1"/>
          <p:nvPr/>
        </p:nvSpPr>
        <p:spPr>
          <a:xfrm>
            <a:off x="464022" y="1247324"/>
            <a:ext cx="1858201" cy="461665"/>
          </a:xfrm>
          <a:prstGeom prst="rect">
            <a:avLst/>
          </a:prstGeom>
          <a:noFill/>
        </p:spPr>
        <p:txBody>
          <a:bodyPr wrap="none" rtlCol="0">
            <a:spAutoFit/>
          </a:bodyPr>
          <a:lstStyle/>
          <a:p>
            <a:r>
              <a:rPr kumimoji="1" lang="en-US" altLang="ko-KR" sz="2400" b="1" dirty="0"/>
              <a:t>Conclusion</a:t>
            </a:r>
            <a:endParaRPr kumimoji="1" lang="ko-KR" altLang="en-US" sz="2400" b="1" dirty="0"/>
          </a:p>
        </p:txBody>
      </p:sp>
      <p:sp>
        <p:nvSpPr>
          <p:cNvPr id="14" name="직사각형 13">
            <a:extLst>
              <a:ext uri="{FF2B5EF4-FFF2-40B4-BE49-F238E27FC236}">
                <a16:creationId xmlns:a16="http://schemas.microsoft.com/office/drawing/2014/main" id="{908CD811-573B-02F2-4BF6-4BA4CCE43452}"/>
              </a:ext>
            </a:extLst>
          </p:cNvPr>
          <p:cNvSpPr/>
          <p:nvPr/>
        </p:nvSpPr>
        <p:spPr>
          <a:xfrm>
            <a:off x="356192" y="4069669"/>
            <a:ext cx="1996865" cy="461665"/>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15" name="TextBox 14">
            <a:extLst>
              <a:ext uri="{FF2B5EF4-FFF2-40B4-BE49-F238E27FC236}">
                <a16:creationId xmlns:a16="http://schemas.microsoft.com/office/drawing/2014/main" id="{7D9F0B2D-F494-4204-E398-E1792586F345}"/>
              </a:ext>
            </a:extLst>
          </p:cNvPr>
          <p:cNvSpPr txBox="1"/>
          <p:nvPr/>
        </p:nvSpPr>
        <p:spPr>
          <a:xfrm>
            <a:off x="408294" y="4069669"/>
            <a:ext cx="1944763" cy="461665"/>
          </a:xfrm>
          <a:prstGeom prst="rect">
            <a:avLst/>
          </a:prstGeom>
          <a:noFill/>
        </p:spPr>
        <p:txBody>
          <a:bodyPr wrap="square" rtlCol="0">
            <a:spAutoFit/>
          </a:bodyPr>
          <a:lstStyle/>
          <a:p>
            <a:r>
              <a:rPr kumimoji="1" lang="en-US" altLang="ko-KR" sz="2400" b="1" dirty="0"/>
              <a:t>Future work</a:t>
            </a:r>
            <a:endParaRPr kumimoji="1" lang="ko-KR" altLang="en-US" sz="2400" b="1" dirty="0"/>
          </a:p>
        </p:txBody>
      </p:sp>
      <p:sp>
        <p:nvSpPr>
          <p:cNvPr id="16" name="TextBox 15">
            <a:extLst>
              <a:ext uri="{FF2B5EF4-FFF2-40B4-BE49-F238E27FC236}">
                <a16:creationId xmlns:a16="http://schemas.microsoft.com/office/drawing/2014/main" id="{4B58789C-B7B1-45FF-F46F-22336EC55946}"/>
              </a:ext>
            </a:extLst>
          </p:cNvPr>
          <p:cNvSpPr txBox="1"/>
          <p:nvPr/>
        </p:nvSpPr>
        <p:spPr>
          <a:xfrm>
            <a:off x="304089" y="1833023"/>
            <a:ext cx="10323271" cy="769441"/>
          </a:xfrm>
          <a:prstGeom prst="rect">
            <a:avLst/>
          </a:prstGeom>
          <a:noFill/>
        </p:spPr>
        <p:txBody>
          <a:bodyPr wrap="square">
            <a:spAutoFit/>
          </a:bodyPr>
          <a:lstStyle/>
          <a:p>
            <a:pPr marL="342900" indent="-342900">
              <a:buFont typeface="Arial" panose="020B0604020202020204" pitchFamily="34" charset="0"/>
              <a:buChar char="•"/>
              <a:defRPr/>
            </a:pPr>
            <a:r>
              <a:rPr lang="en-US" altLang="ko-KR" sz="2200" b="1" dirty="0">
                <a:solidFill>
                  <a:prstClr val="black"/>
                </a:solidFill>
                <a:ea typeface="서울남산체 M" panose="02020503020101020101" pitchFamily="18" charset="-127"/>
              </a:rPr>
              <a:t>Our implementation has been optimized by applying </a:t>
            </a:r>
            <a:r>
              <a:rPr lang="en-US" altLang="ko-KR" sz="2200" b="1" dirty="0">
                <a:solidFill>
                  <a:srgbClr val="FF0000"/>
                </a:solidFill>
                <a:ea typeface="서울남산체 M" panose="02020503020101020101" pitchFamily="18" charset="-127"/>
              </a:rPr>
              <a:t>various techniques</a:t>
            </a:r>
            <a:r>
              <a:rPr lang="en-US" altLang="ko-KR" sz="2200" b="1" dirty="0">
                <a:solidFill>
                  <a:prstClr val="black"/>
                </a:solidFill>
                <a:ea typeface="서울남산체 M" panose="02020503020101020101" pitchFamily="18" charset="-127"/>
              </a:rPr>
              <a:t> to minimize the cost</a:t>
            </a:r>
          </a:p>
        </p:txBody>
      </p:sp>
    </p:spTree>
    <p:extLst>
      <p:ext uri="{BB962C8B-B14F-4D97-AF65-F5344CB8AC3E}">
        <p14:creationId xmlns:p14="http://schemas.microsoft.com/office/powerpoint/2010/main" val="1701635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031556-7C87-A6EF-E6E4-9CD233DA9DF2}"/>
              </a:ext>
            </a:extLst>
          </p:cNvPr>
          <p:cNvSpPr txBox="1"/>
          <p:nvPr/>
        </p:nvSpPr>
        <p:spPr>
          <a:xfrm>
            <a:off x="3048000" y="1991268"/>
            <a:ext cx="6096000" cy="646331"/>
          </a:xfrm>
          <a:prstGeom prst="rect">
            <a:avLst/>
          </a:prstGeom>
          <a:noFill/>
        </p:spPr>
        <p:txBody>
          <a:bodyPr wrap="square">
            <a:spAutoFit/>
          </a:bodyPr>
          <a:lstStyle/>
          <a:p>
            <a:pPr algn="ctr"/>
            <a:r>
              <a:rPr lang="en" altLang="ko-Kore-KR" sz="3600" b="1" dirty="0">
                <a:latin typeface="Arial" panose="020B0604020202020204" pitchFamily="34" charset="0"/>
                <a:cs typeface="Arial" panose="020B0604020202020204" pitchFamily="34" charset="0"/>
              </a:rPr>
              <a:t>yujin.yang34@gmail.com</a:t>
            </a:r>
          </a:p>
        </p:txBody>
      </p:sp>
    </p:spTree>
    <p:extLst>
      <p:ext uri="{BB962C8B-B14F-4D97-AF65-F5344CB8AC3E}">
        <p14:creationId xmlns:p14="http://schemas.microsoft.com/office/powerpoint/2010/main" val="403449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en-US" altLang="ko-KR" dirty="0"/>
              <a:t>Introduction </a:t>
            </a:r>
            <a:r>
              <a:rPr lang="en-US" altLang="ko-KR" sz="2400" dirty="0"/>
              <a:t>(Motivation, Contribution)</a:t>
            </a:r>
            <a:endParaRPr lang="ko-KR" altLang="en-US" dirty="0"/>
          </a:p>
        </p:txBody>
      </p:sp>
      <p:sp>
        <p:nvSpPr>
          <p:cNvPr id="3" name="텍스트 개체 틀 2"/>
          <p:cNvSpPr>
            <a:spLocks noGrp="1"/>
          </p:cNvSpPr>
          <p:nvPr>
            <p:ph type="body" sz="quarter" idx="25"/>
          </p:nvPr>
        </p:nvSpPr>
        <p:spPr/>
        <p:txBody>
          <a:bodyPr/>
          <a:lstStyle/>
          <a:p>
            <a:r>
              <a:rPr lang="en-US" altLang="ko-KR" dirty="0"/>
              <a:t>Background </a:t>
            </a:r>
            <a:r>
              <a:rPr lang="en-US" altLang="ko-KR" sz="2400" dirty="0"/>
              <a:t>(Quantum Gates, Grover’s Algorithm for key search) </a:t>
            </a:r>
            <a:endParaRPr lang="ko-KR" altLang="en-US" dirty="0"/>
          </a:p>
        </p:txBody>
      </p:sp>
      <p:sp>
        <p:nvSpPr>
          <p:cNvPr id="4" name="텍스트 개체 틀 3"/>
          <p:cNvSpPr>
            <a:spLocks noGrp="1"/>
          </p:cNvSpPr>
          <p:nvPr>
            <p:ph type="body" sz="quarter" idx="27"/>
          </p:nvPr>
        </p:nvSpPr>
        <p:spPr/>
        <p:txBody>
          <a:bodyPr>
            <a:normAutofit/>
          </a:bodyPr>
          <a:lstStyle/>
          <a:p>
            <a:r>
              <a:rPr lang="en-US" altLang="ko-KR" dirty="0"/>
              <a:t>Body </a:t>
            </a:r>
            <a:r>
              <a:rPr lang="en-US" altLang="ko-KR" sz="2400" dirty="0"/>
              <a:t>(Sparkle SCHWAEMM 128-128, Cost estimation)</a:t>
            </a:r>
            <a:endParaRPr lang="ko-KR" altLang="en-US" dirty="0"/>
          </a:p>
        </p:txBody>
      </p:sp>
      <p:sp>
        <p:nvSpPr>
          <p:cNvPr id="5" name="텍스트 개체 틀 4"/>
          <p:cNvSpPr>
            <a:spLocks noGrp="1"/>
          </p:cNvSpPr>
          <p:nvPr>
            <p:ph type="body" sz="quarter" idx="29"/>
          </p:nvPr>
        </p:nvSpPr>
        <p:spPr/>
        <p:txBody>
          <a:bodyPr/>
          <a:lstStyle/>
          <a:p>
            <a:r>
              <a:rPr lang="en-US" altLang="ko-KR" dirty="0"/>
              <a:t>Conclusion</a:t>
            </a:r>
            <a:endParaRPr lang="ko-KR" altLang="en-US" dirty="0"/>
          </a:p>
        </p:txBody>
      </p:sp>
    </p:spTree>
    <p:extLst>
      <p:ext uri="{BB962C8B-B14F-4D97-AF65-F5344CB8AC3E}">
        <p14:creationId xmlns:p14="http://schemas.microsoft.com/office/powerpoint/2010/main" val="57559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ea typeface="서울남산체 B" panose="02020503020101020101" pitchFamily="18" charset="-127"/>
              </a:rPr>
              <a:t>Motivation </a:t>
            </a:r>
            <a:r>
              <a:rPr kumimoji="0" lang="en-US" altLang="ko-KR" sz="2800" b="0" i="0" u="none" strike="noStrike" kern="1200" cap="none" spc="0" normalizeH="0" baseline="0" noProof="0" dirty="0">
                <a:ln>
                  <a:noFill/>
                </a:ln>
                <a:solidFill>
                  <a:prstClr val="black"/>
                </a:solidFill>
                <a:effectLst/>
                <a:uLnTx/>
                <a:uFillTx/>
                <a:latin typeface="서울남산체 B" panose="02020503020101020101" pitchFamily="18" charset="-127"/>
                <a:ea typeface="서울남산체 B" panose="02020503020101020101" pitchFamily="18" charset="-127"/>
                <a:cs typeface="+mj-cs"/>
              </a:rPr>
              <a:t>(Introduction)</a:t>
            </a:r>
            <a:endParaRPr lang="ko-KR" altLang="en-US" dirty="0">
              <a:ea typeface="서울남산체 B" panose="02020503020101020101" pitchFamily="18" charset="-127"/>
            </a:endParaRPr>
          </a:p>
        </p:txBody>
      </p:sp>
      <p:sp>
        <p:nvSpPr>
          <p:cNvPr id="3" name="텍스트 개체 틀 2">
            <a:extLst>
              <a:ext uri="{FF2B5EF4-FFF2-40B4-BE49-F238E27FC236}">
                <a16:creationId xmlns:a16="http://schemas.microsoft.com/office/drawing/2014/main" id="{33EB3D52-8F53-0B57-4ED6-3545778AF6D2}"/>
              </a:ext>
            </a:extLst>
          </p:cNvPr>
          <p:cNvSpPr txBox="1">
            <a:spLocks/>
          </p:cNvSpPr>
          <p:nvPr/>
        </p:nvSpPr>
        <p:spPr>
          <a:xfrm>
            <a:off x="301994" y="1536115"/>
            <a:ext cx="10915133"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ko-KR" sz="2300" b="1" dirty="0">
                <a:solidFill>
                  <a:prstClr val="black"/>
                </a:solidFill>
                <a:ea typeface="서울남산체 M" panose="02020503020101020101" pitchFamily="18" charset="-127"/>
              </a:rPr>
              <a:t>Quantum computers develop and Grover search algorithm</a:t>
            </a:r>
            <a:r>
              <a:rPr lang="ko-KR" altLang="en-US" sz="2300" b="1" dirty="0">
                <a:solidFill>
                  <a:prstClr val="black"/>
                </a:solidFill>
                <a:ea typeface="서울남산체 M" panose="02020503020101020101" pitchFamily="18" charset="-127"/>
              </a:rPr>
              <a:t> </a:t>
            </a:r>
            <a:r>
              <a:rPr lang="en-US" altLang="ko-KR" sz="2300" b="1" dirty="0">
                <a:solidFill>
                  <a:prstClr val="black"/>
                </a:solidFill>
                <a:ea typeface="서울남산체 M" panose="02020503020101020101" pitchFamily="18" charset="-127"/>
              </a:rPr>
              <a:t>appeared </a:t>
            </a:r>
            <a:endParaRPr kumimoji="0" lang="en-US" altLang="ko-KR" sz="2300" b="1" i="0" u="none" strike="noStrike" kern="1200" cap="none" spc="0" normalizeH="0" baseline="0" noProof="0" dirty="0">
              <a:ln>
                <a:noFill/>
              </a:ln>
              <a:solidFill>
                <a:prstClr val="black"/>
              </a:solidFill>
              <a:effectLst/>
              <a:uLnTx/>
              <a:uFillTx/>
              <a:ea typeface="서울남산체 M" panose="02020503020101020101" pitchFamily="18" charset="-127"/>
            </a:endParaRPr>
          </a:p>
        </p:txBody>
      </p:sp>
      <mc:AlternateContent xmlns:mc="http://schemas.openxmlformats.org/markup-compatibility/2006" xmlns:a14="http://schemas.microsoft.com/office/drawing/2010/main">
        <mc:Choice Requires="a14">
          <p:sp>
            <p:nvSpPr>
              <p:cNvPr id="4" name="텍스트 개체 틀 2">
                <a:extLst>
                  <a:ext uri="{FF2B5EF4-FFF2-40B4-BE49-F238E27FC236}">
                    <a16:creationId xmlns:a16="http://schemas.microsoft.com/office/drawing/2014/main" id="{F445FECB-BE23-81E9-2D91-DA5ADCB58A48}"/>
                  </a:ext>
                </a:extLst>
              </p:cNvPr>
              <p:cNvSpPr txBox="1">
                <a:spLocks/>
              </p:cNvSpPr>
              <p:nvPr/>
            </p:nvSpPr>
            <p:spPr>
              <a:xfrm>
                <a:off x="528507" y="2051166"/>
                <a:ext cx="10915133" cy="1367690"/>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defRPr/>
                </a:pPr>
                <a:r>
                  <a:rPr lang="en" altLang="ko-KR" sz="2200" dirty="0">
                    <a:solidFill>
                      <a:prstClr val="black"/>
                    </a:solidFill>
                    <a:ea typeface="서울남산체 M" panose="02020503020101020101" pitchFamily="18" charset="-127"/>
                  </a:rPr>
                  <a:t>Grover search algorithm can reduce the complexity of searching for a secret key by as much as square root(</a:t>
                </a:r>
                <a14:m>
                  <m:oMath xmlns:m="http://schemas.openxmlformats.org/officeDocument/2006/math">
                    <m:rad>
                      <m:radPr>
                        <m:degHide m:val="on"/>
                        <m:ctrlPr>
                          <a:rPr lang="en" altLang="ko-KR" sz="2200" i="1">
                            <a:solidFill>
                              <a:prstClr val="black"/>
                            </a:solidFill>
                            <a:latin typeface="Cambria Math" panose="02040503050406030204" pitchFamily="18" charset="0"/>
                            <a:ea typeface="서울남산체 M" panose="02020503020101020101" pitchFamily="18" charset="-127"/>
                          </a:rPr>
                        </m:ctrlPr>
                      </m:radPr>
                      <m:deg/>
                      <m:e/>
                    </m:rad>
                  </m:oMath>
                </a14:m>
                <a:r>
                  <a:rPr lang="en" altLang="ko-KR" sz="2200" dirty="0">
                    <a:solidFill>
                      <a:prstClr val="black"/>
                    </a:solidFill>
                    <a:ea typeface="서울남산체 M" panose="02020503020101020101" pitchFamily="18" charset="-127"/>
                  </a:rPr>
                  <a:t>) in a symmetric cryptosystem. </a:t>
                </a:r>
              </a:p>
              <a:p>
                <a:pPr>
                  <a:buFontTx/>
                  <a:buChar char="-"/>
                  <a:defRPr/>
                </a:pPr>
                <a:r>
                  <a:rPr lang="en" altLang="ko-KR" sz="2200" dirty="0">
                    <a:solidFill>
                      <a:prstClr val="black"/>
                    </a:solidFill>
                    <a:ea typeface="서울남산체 M" panose="02020503020101020101" pitchFamily="18" charset="-127"/>
                  </a:rPr>
                  <a:t>The safety of ciphers based on these hard problems is threatened.</a:t>
                </a:r>
              </a:p>
            </p:txBody>
          </p:sp>
        </mc:Choice>
        <mc:Fallback xmlns="">
          <p:sp>
            <p:nvSpPr>
              <p:cNvPr id="4" name="텍스트 개체 틀 2">
                <a:extLst>
                  <a:ext uri="{FF2B5EF4-FFF2-40B4-BE49-F238E27FC236}">
                    <a16:creationId xmlns:a16="http://schemas.microsoft.com/office/drawing/2014/main" id="{F445FECB-BE23-81E9-2D91-DA5ADCB58A48}"/>
                  </a:ext>
                </a:extLst>
              </p:cNvPr>
              <p:cNvSpPr txBox="1">
                <a:spLocks noRot="1" noChangeAspect="1" noMove="1" noResize="1" noEditPoints="1" noAdjustHandles="1" noChangeArrowheads="1" noChangeShapeType="1" noTextEdit="1"/>
              </p:cNvSpPr>
              <p:nvPr/>
            </p:nvSpPr>
            <p:spPr>
              <a:xfrm>
                <a:off x="528507" y="2051166"/>
                <a:ext cx="10915133" cy="1367690"/>
              </a:xfrm>
              <a:prstGeom prst="rect">
                <a:avLst/>
              </a:prstGeom>
              <a:blipFill>
                <a:blip r:embed="rId3"/>
                <a:stretch>
                  <a:fillRect l="-581" b="-1835"/>
                </a:stretch>
              </a:blipFill>
            </p:spPr>
            <p:txBody>
              <a:bodyPr/>
              <a:lstStyle/>
              <a:p>
                <a:r>
                  <a:rPr lang="ko-KR" altLang="en-US">
                    <a:noFill/>
                  </a:rPr>
                  <a:t> </a:t>
                </a:r>
              </a:p>
            </p:txBody>
          </p:sp>
        </mc:Fallback>
      </mc:AlternateContent>
      <p:sp>
        <p:nvSpPr>
          <p:cNvPr id="10" name="텍스트 개체 틀 2">
            <a:extLst>
              <a:ext uri="{FF2B5EF4-FFF2-40B4-BE49-F238E27FC236}">
                <a16:creationId xmlns:a16="http://schemas.microsoft.com/office/drawing/2014/main" id="{5F5A2B26-DD15-8771-441E-08B25EBBA4DA}"/>
              </a:ext>
            </a:extLst>
          </p:cNvPr>
          <p:cNvSpPr txBox="1">
            <a:spLocks/>
          </p:cNvSpPr>
          <p:nvPr/>
        </p:nvSpPr>
        <p:spPr>
          <a:xfrm>
            <a:off x="301994" y="3452878"/>
            <a:ext cx="11368161" cy="917759"/>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ko-KR" sz="2300" b="1" dirty="0">
                <a:solidFill>
                  <a:prstClr val="black"/>
                </a:solidFill>
                <a:ea typeface="서울남산체 M" panose="02020503020101020101" pitchFamily="18" charset="-127"/>
              </a:rPr>
              <a:t>Studies are underway to analyze threats to the Grover algorithm for symmetric cryptosystem</a:t>
            </a:r>
            <a:endParaRPr kumimoji="0" lang="en-US" altLang="ko-KR" sz="2300" b="1" i="0" u="none" strike="noStrike" kern="1200" cap="none" spc="0" normalizeH="0" baseline="0" noProof="0" dirty="0">
              <a:ln>
                <a:noFill/>
              </a:ln>
              <a:solidFill>
                <a:prstClr val="black"/>
              </a:solidFill>
              <a:effectLst/>
              <a:uLnTx/>
              <a:uFillTx/>
              <a:ea typeface="서울남산체 M" panose="02020503020101020101" pitchFamily="18" charset="-127"/>
            </a:endParaRPr>
          </a:p>
        </p:txBody>
      </p:sp>
      <p:sp>
        <p:nvSpPr>
          <p:cNvPr id="11" name="텍스트 개체 틀 2">
            <a:extLst>
              <a:ext uri="{FF2B5EF4-FFF2-40B4-BE49-F238E27FC236}">
                <a16:creationId xmlns:a16="http://schemas.microsoft.com/office/drawing/2014/main" id="{A4A9CD45-8130-DA1D-05DC-ACBD2558C2BE}"/>
              </a:ext>
            </a:extLst>
          </p:cNvPr>
          <p:cNvSpPr txBox="1">
            <a:spLocks/>
          </p:cNvSpPr>
          <p:nvPr/>
        </p:nvSpPr>
        <p:spPr>
          <a:xfrm>
            <a:off x="528507" y="4321009"/>
            <a:ext cx="10915133"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defRPr/>
            </a:pPr>
            <a:r>
              <a:rPr lang="en" altLang="ko-KR" sz="2200" dirty="0">
                <a:solidFill>
                  <a:prstClr val="black"/>
                </a:solidFill>
                <a:ea typeface="서울남산체 M" panose="02020503020101020101" pitchFamily="18" charset="-127"/>
              </a:rPr>
              <a:t>The field of research has expanded to lightweight ciphers in recent years.</a:t>
            </a:r>
          </a:p>
        </p:txBody>
      </p:sp>
      <p:sp>
        <p:nvSpPr>
          <p:cNvPr id="13" name="텍스트 개체 틀 2">
            <a:extLst>
              <a:ext uri="{FF2B5EF4-FFF2-40B4-BE49-F238E27FC236}">
                <a16:creationId xmlns:a16="http://schemas.microsoft.com/office/drawing/2014/main" id="{305E89DF-C725-5DBA-70EF-E962B3367FF4}"/>
              </a:ext>
            </a:extLst>
          </p:cNvPr>
          <p:cNvSpPr txBox="1">
            <a:spLocks/>
          </p:cNvSpPr>
          <p:nvPr/>
        </p:nvSpPr>
        <p:spPr>
          <a:xfrm>
            <a:off x="301994" y="4898385"/>
            <a:ext cx="12164828"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ko-KR" sz="2300" b="1" dirty="0">
                <a:solidFill>
                  <a:prstClr val="black"/>
                </a:solidFill>
                <a:ea typeface="서울남산체 M" panose="02020503020101020101" pitchFamily="18" charset="-127"/>
              </a:rPr>
              <a:t>KNOT is the only quantum implementation of AEAD</a:t>
            </a:r>
          </a:p>
        </p:txBody>
      </p:sp>
      <p:sp>
        <p:nvSpPr>
          <p:cNvPr id="14" name="텍스트 개체 틀 2">
            <a:extLst>
              <a:ext uri="{FF2B5EF4-FFF2-40B4-BE49-F238E27FC236}">
                <a16:creationId xmlns:a16="http://schemas.microsoft.com/office/drawing/2014/main" id="{6A4E4024-30A4-2E42-F181-02428736BF81}"/>
              </a:ext>
            </a:extLst>
          </p:cNvPr>
          <p:cNvSpPr txBox="1">
            <a:spLocks/>
          </p:cNvSpPr>
          <p:nvPr/>
        </p:nvSpPr>
        <p:spPr>
          <a:xfrm>
            <a:off x="528507" y="5408807"/>
            <a:ext cx="10915133" cy="544853"/>
          </a:xfrm>
          <a:prstGeom prst="rect">
            <a:avLst/>
          </a:prstGeom>
        </p:spPr>
        <p:txBody>
          <a:bodyPr vert="horz" lIns="91440" tIns="45720" rIns="91440" bIns="45720" rtlCol="0" anchor="ctr">
            <a:normAutofit fontScale="925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defRPr/>
            </a:pPr>
            <a:r>
              <a:rPr lang="en" altLang="ko-KR" sz="2200" dirty="0">
                <a:solidFill>
                  <a:prstClr val="black"/>
                </a:solidFill>
                <a:ea typeface="서울남산체 M" panose="02020503020101020101" pitchFamily="18" charset="-127"/>
              </a:rPr>
              <a:t>Implementation of AEAD of SPARKLE(NIST LWC final candidate) as a quantum circuit</a:t>
            </a:r>
          </a:p>
        </p:txBody>
      </p:sp>
    </p:spTree>
    <p:extLst>
      <p:ext uri="{BB962C8B-B14F-4D97-AF65-F5344CB8AC3E}">
        <p14:creationId xmlns:p14="http://schemas.microsoft.com/office/powerpoint/2010/main" val="1007146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Contribution </a:t>
            </a:r>
            <a:r>
              <a:rPr kumimoji="0" lang="en-US" altLang="ko-KR" sz="2800" b="0" i="0" u="none" strike="noStrike" kern="1200" cap="none" spc="0" normalizeH="0" baseline="0" noProof="0" dirty="0">
                <a:ln>
                  <a:noFill/>
                </a:ln>
                <a:solidFill>
                  <a:prstClr val="black"/>
                </a:solidFill>
                <a:effectLst/>
                <a:uLnTx/>
                <a:uFillTx/>
                <a:latin typeface="서울남산체 B" panose="02020503020101020101" pitchFamily="18" charset="-127"/>
                <a:ea typeface="서울남산체 B" panose="02020503020101020101" pitchFamily="18" charset="-127"/>
                <a:cs typeface="+mj-cs"/>
              </a:rPr>
              <a:t>(Introduction)</a:t>
            </a:r>
            <a:endParaRPr lang="ko-KR" altLang="en-US" dirty="0">
              <a:latin typeface="서울남산체 B" panose="02020503020101020101" pitchFamily="18" charset="-127"/>
              <a:ea typeface="서울남산체 B" panose="02020503020101020101" pitchFamily="18" charset="-127"/>
            </a:endParaRPr>
          </a:p>
        </p:txBody>
      </p:sp>
      <p:sp>
        <p:nvSpPr>
          <p:cNvPr id="8" name="텍스트 개체 틀 2">
            <a:extLst>
              <a:ext uri="{FF2B5EF4-FFF2-40B4-BE49-F238E27FC236}">
                <a16:creationId xmlns:a16="http://schemas.microsoft.com/office/drawing/2014/main" id="{08D3B2FD-68D3-BEDF-ED27-3C093477C284}"/>
              </a:ext>
            </a:extLst>
          </p:cNvPr>
          <p:cNvSpPr txBox="1">
            <a:spLocks/>
          </p:cNvSpPr>
          <p:nvPr/>
        </p:nvSpPr>
        <p:spPr>
          <a:xfrm>
            <a:off x="411920" y="1483440"/>
            <a:ext cx="10915133"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ko-KR" sz="2300" b="1" dirty="0">
                <a:solidFill>
                  <a:prstClr val="black"/>
                </a:solidFill>
                <a:ea typeface="서울남산체 M" panose="02020503020101020101" pitchFamily="18" charset="-127"/>
              </a:rPr>
              <a:t>Reported first quantum implementation of all parameters of SCHWAEMM</a:t>
            </a:r>
            <a:endParaRPr kumimoji="0" lang="en-US" altLang="ko-KR" sz="2300" b="1" i="0" u="none" strike="noStrike" kern="1200" cap="none" spc="0" normalizeH="0" baseline="0" noProof="0" dirty="0">
              <a:ln>
                <a:noFill/>
              </a:ln>
              <a:solidFill>
                <a:prstClr val="black"/>
              </a:solidFill>
              <a:effectLst/>
              <a:uLnTx/>
              <a:uFillTx/>
              <a:ea typeface="서울남산체 M" panose="02020503020101020101" pitchFamily="18" charset="-127"/>
            </a:endParaRPr>
          </a:p>
        </p:txBody>
      </p:sp>
      <p:sp>
        <p:nvSpPr>
          <p:cNvPr id="3" name="텍스트 개체 틀 2">
            <a:extLst>
              <a:ext uri="{FF2B5EF4-FFF2-40B4-BE49-F238E27FC236}">
                <a16:creationId xmlns:a16="http://schemas.microsoft.com/office/drawing/2014/main" id="{D6C98055-C068-3212-1426-DDCC85EC7894}"/>
              </a:ext>
            </a:extLst>
          </p:cNvPr>
          <p:cNvSpPr txBox="1">
            <a:spLocks/>
          </p:cNvSpPr>
          <p:nvPr/>
        </p:nvSpPr>
        <p:spPr>
          <a:xfrm>
            <a:off x="943232" y="2028293"/>
            <a:ext cx="10915133"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1" fontAlgn="auto" latinLnBrk="1" hangingPunct="1">
              <a:lnSpc>
                <a:spcPct val="90000"/>
              </a:lnSpc>
              <a:spcBef>
                <a:spcPts val="1000"/>
              </a:spcBef>
              <a:spcAft>
                <a:spcPts val="0"/>
              </a:spcAft>
              <a:buClrTx/>
              <a:buSzTx/>
              <a:buFontTx/>
              <a:buChar char="-"/>
              <a:tabLst/>
              <a:defRPr/>
            </a:pPr>
            <a:r>
              <a:rPr kumimoji="0" lang="en-US" altLang="ko-KR" sz="2200" b="0" i="0" u="none" strike="noStrike" kern="1200" cap="none" spc="0" normalizeH="0" baseline="0" noProof="0" dirty="0">
                <a:ln>
                  <a:noFill/>
                </a:ln>
                <a:solidFill>
                  <a:prstClr val="black"/>
                </a:solidFill>
                <a:effectLst/>
                <a:uLnTx/>
                <a:uFillTx/>
                <a:ea typeface="서울남산체 M" panose="02020503020101020101" pitchFamily="18" charset="-127"/>
              </a:rPr>
              <a:t>SCHWAEMM is AEAD of lightweight block cipher SPARKLE</a:t>
            </a:r>
          </a:p>
        </p:txBody>
      </p:sp>
      <p:sp>
        <p:nvSpPr>
          <p:cNvPr id="4" name="텍스트 개체 틀 2">
            <a:extLst>
              <a:ext uri="{FF2B5EF4-FFF2-40B4-BE49-F238E27FC236}">
                <a16:creationId xmlns:a16="http://schemas.microsoft.com/office/drawing/2014/main" id="{783D7179-6C95-DE39-AE87-221240EC0BA1}"/>
              </a:ext>
            </a:extLst>
          </p:cNvPr>
          <p:cNvSpPr txBox="1">
            <a:spLocks/>
          </p:cNvSpPr>
          <p:nvPr/>
        </p:nvSpPr>
        <p:spPr>
          <a:xfrm>
            <a:off x="411920" y="2814249"/>
            <a:ext cx="11584137" cy="544853"/>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ko-KR" sz="2300" b="1" dirty="0">
                <a:solidFill>
                  <a:prstClr val="black"/>
                </a:solidFill>
                <a:ea typeface="서울남산체 M" panose="02020503020101020101" pitchFamily="18" charset="-127"/>
              </a:rPr>
              <a:t>Optimized the quantum circuit by reducing</a:t>
            </a:r>
            <a:r>
              <a:rPr lang="ko-KR" altLang="en-US" sz="2300" b="1" dirty="0">
                <a:solidFill>
                  <a:prstClr val="black"/>
                </a:solidFill>
                <a:ea typeface="서울남산체 M" panose="02020503020101020101" pitchFamily="18" charset="-127"/>
              </a:rPr>
              <a:t> </a:t>
            </a:r>
            <a:r>
              <a:rPr lang="en-US" altLang="ko-KR" sz="2300" b="1" dirty="0">
                <a:solidFill>
                  <a:prstClr val="black"/>
                </a:solidFill>
                <a:ea typeface="서울남산체 M" panose="02020503020101020101" pitchFamily="18" charset="-127"/>
              </a:rPr>
              <a:t>the depth and the number of qubits</a:t>
            </a:r>
            <a:endParaRPr kumimoji="0" lang="en-US" altLang="ko-KR" sz="2300" b="1" i="0" u="none" strike="noStrike" kern="1200" cap="none" spc="0" normalizeH="0" baseline="0" noProof="0" dirty="0">
              <a:ln>
                <a:noFill/>
              </a:ln>
              <a:solidFill>
                <a:prstClr val="black"/>
              </a:solidFill>
              <a:effectLst/>
              <a:uLnTx/>
              <a:uFillTx/>
              <a:ea typeface="서울남산체 M" panose="02020503020101020101" pitchFamily="18" charset="-127"/>
            </a:endParaRPr>
          </a:p>
        </p:txBody>
      </p:sp>
      <p:sp>
        <p:nvSpPr>
          <p:cNvPr id="5" name="텍스트 개체 틀 2">
            <a:extLst>
              <a:ext uri="{FF2B5EF4-FFF2-40B4-BE49-F238E27FC236}">
                <a16:creationId xmlns:a16="http://schemas.microsoft.com/office/drawing/2014/main" id="{D9E6AB4B-70D0-808E-9051-434CCC0CC08F}"/>
              </a:ext>
            </a:extLst>
          </p:cNvPr>
          <p:cNvSpPr txBox="1">
            <a:spLocks/>
          </p:cNvSpPr>
          <p:nvPr/>
        </p:nvSpPr>
        <p:spPr>
          <a:xfrm>
            <a:off x="411920" y="4499916"/>
            <a:ext cx="11584137" cy="544853"/>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ko-KR" sz="2300" b="1" dirty="0">
                <a:solidFill>
                  <a:prstClr val="black"/>
                </a:solidFill>
                <a:ea typeface="서울남산체 M" panose="02020503020101020101" pitchFamily="18" charset="-127"/>
              </a:rPr>
              <a:t>Estimated the quantum resources &amp; evaluated the post-quantum security level</a:t>
            </a:r>
          </a:p>
        </p:txBody>
      </p:sp>
      <p:sp>
        <p:nvSpPr>
          <p:cNvPr id="6" name="텍스트 개체 틀 2">
            <a:extLst>
              <a:ext uri="{FF2B5EF4-FFF2-40B4-BE49-F238E27FC236}">
                <a16:creationId xmlns:a16="http://schemas.microsoft.com/office/drawing/2014/main" id="{F49CE267-3C02-FF26-13FE-F248F5808E10}"/>
              </a:ext>
            </a:extLst>
          </p:cNvPr>
          <p:cNvSpPr txBox="1">
            <a:spLocks/>
          </p:cNvSpPr>
          <p:nvPr/>
        </p:nvSpPr>
        <p:spPr>
          <a:xfrm>
            <a:off x="943231" y="3359102"/>
            <a:ext cx="10915133" cy="1003852"/>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1" fontAlgn="auto" latinLnBrk="1" hangingPunct="1">
              <a:lnSpc>
                <a:spcPct val="90000"/>
              </a:lnSpc>
              <a:spcBef>
                <a:spcPts val="1000"/>
              </a:spcBef>
              <a:spcAft>
                <a:spcPts val="0"/>
              </a:spcAft>
              <a:buClrTx/>
              <a:buSzTx/>
              <a:buFontTx/>
              <a:buChar char="-"/>
              <a:tabLst/>
              <a:defRPr/>
            </a:pPr>
            <a:r>
              <a:rPr lang="en-US" altLang="ko-KR" sz="2200" dirty="0">
                <a:solidFill>
                  <a:prstClr val="black"/>
                </a:solidFill>
                <a:ea typeface="서울남산체 M" panose="02020503020101020101" pitchFamily="18" charset="-127"/>
              </a:rPr>
              <a:t>Used inverse operations and fake padding</a:t>
            </a:r>
          </a:p>
          <a:p>
            <a:pPr marR="0" lvl="0" defTabSz="914400" rtl="0" eaLnBrk="1" fontAlgn="auto" latinLnBrk="1" hangingPunct="1">
              <a:lnSpc>
                <a:spcPct val="90000"/>
              </a:lnSpc>
              <a:spcBef>
                <a:spcPts val="1000"/>
              </a:spcBef>
              <a:spcAft>
                <a:spcPts val="0"/>
              </a:spcAft>
              <a:buClrTx/>
              <a:buSzTx/>
              <a:buFontTx/>
              <a:buChar char="-"/>
              <a:tabLst/>
              <a:defRPr/>
            </a:pPr>
            <a:r>
              <a:rPr lang="en-US" altLang="ko-KR" sz="2200" dirty="0">
                <a:solidFill>
                  <a:prstClr val="black"/>
                </a:solidFill>
                <a:ea typeface="서울남산체 M" panose="02020503020101020101" pitchFamily="18" charset="-127"/>
              </a:rPr>
              <a:t>Implemented quantum additions in parallel</a:t>
            </a:r>
          </a:p>
        </p:txBody>
      </p:sp>
      <p:sp>
        <p:nvSpPr>
          <p:cNvPr id="10" name="텍스트 개체 틀 2">
            <a:extLst>
              <a:ext uri="{FF2B5EF4-FFF2-40B4-BE49-F238E27FC236}">
                <a16:creationId xmlns:a16="http://schemas.microsoft.com/office/drawing/2014/main" id="{5526B8DA-4EB2-07D2-6D0E-473550B7A1AA}"/>
              </a:ext>
            </a:extLst>
          </p:cNvPr>
          <p:cNvSpPr txBox="1">
            <a:spLocks/>
          </p:cNvSpPr>
          <p:nvPr/>
        </p:nvSpPr>
        <p:spPr>
          <a:xfrm>
            <a:off x="943231" y="5044769"/>
            <a:ext cx="10915133" cy="859074"/>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defRPr/>
            </a:pPr>
            <a:r>
              <a:rPr lang="en-US" altLang="ko-KR" sz="2200" dirty="0">
                <a:solidFill>
                  <a:prstClr val="black"/>
                </a:solidFill>
                <a:ea typeface="서울남산체 M" panose="02020503020101020101" pitchFamily="18" charset="-127"/>
              </a:rPr>
              <a:t>Based on NIST security requirements</a:t>
            </a:r>
          </a:p>
          <a:p>
            <a:pPr lvl="0">
              <a:buFontTx/>
              <a:buChar char="-"/>
              <a:defRPr/>
            </a:pPr>
            <a:r>
              <a:rPr lang="en-US" altLang="ko-KR" sz="2200" dirty="0">
                <a:solidFill>
                  <a:prstClr val="black"/>
                </a:solidFill>
                <a:ea typeface="서울남산체 M" panose="02020503020101020101" pitchFamily="18" charset="-127"/>
              </a:rPr>
              <a:t>Applied Grover’s search algorithm to proposed quantum circuit</a:t>
            </a:r>
          </a:p>
        </p:txBody>
      </p:sp>
    </p:spTree>
    <p:extLst>
      <p:ext uri="{BB962C8B-B14F-4D97-AF65-F5344CB8AC3E}">
        <p14:creationId xmlns:p14="http://schemas.microsoft.com/office/powerpoint/2010/main" val="2343931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latin typeface="서울남산체 B" panose="02020503020101020101" pitchFamily="18" charset="-127"/>
                <a:ea typeface="서울남산체 B" panose="02020503020101020101" pitchFamily="18" charset="-127"/>
              </a:rPr>
              <a:t>Quantum Gates</a:t>
            </a:r>
            <a:r>
              <a:rPr lang="ko-KR" altLang="en-US" dirty="0">
                <a:latin typeface="서울남산체 B" panose="02020503020101020101" pitchFamily="18" charset="-127"/>
                <a:ea typeface="서울남산체 B" panose="02020503020101020101" pitchFamily="18" charset="-127"/>
              </a:rPr>
              <a:t> </a:t>
            </a:r>
            <a:r>
              <a:rPr lang="en-US" altLang="ko-KR" sz="2800" dirty="0">
                <a:latin typeface="서울남산체 B" panose="02020503020101020101" pitchFamily="18" charset="-127"/>
                <a:ea typeface="서울남산체 B" panose="02020503020101020101" pitchFamily="18" charset="-127"/>
              </a:rPr>
              <a:t>(Background)</a:t>
            </a:r>
            <a:endParaRPr lang="ko-KR" altLang="en-US" dirty="0">
              <a:latin typeface="서울남산체 B" panose="02020503020101020101" pitchFamily="18" charset="-127"/>
              <a:ea typeface="서울남산체 B" panose="02020503020101020101" pitchFamily="18" charset="-127"/>
            </a:endParaRPr>
          </a:p>
        </p:txBody>
      </p:sp>
      <p:pic>
        <p:nvPicPr>
          <p:cNvPr id="3" name="그림 2">
            <a:extLst>
              <a:ext uri="{FF2B5EF4-FFF2-40B4-BE49-F238E27FC236}">
                <a16:creationId xmlns:a16="http://schemas.microsoft.com/office/drawing/2014/main" id="{50DE180E-40D2-B31F-2833-30DF02E0B1A1}"/>
              </a:ext>
            </a:extLst>
          </p:cNvPr>
          <p:cNvPicPr>
            <a:picLocks noChangeAspect="1"/>
          </p:cNvPicPr>
          <p:nvPr/>
        </p:nvPicPr>
        <p:blipFill rotWithShape="1">
          <a:blip r:embed="rId3"/>
          <a:srcRect t="-1" b="13700"/>
          <a:stretch/>
        </p:blipFill>
        <p:spPr>
          <a:xfrm>
            <a:off x="2421473" y="1903086"/>
            <a:ext cx="7956630" cy="3504486"/>
          </a:xfrm>
          <a:prstGeom prst="rect">
            <a:avLst/>
          </a:prstGeom>
        </p:spPr>
      </p:pic>
      <p:sp>
        <p:nvSpPr>
          <p:cNvPr id="5" name="텍스트 개체 틀 2">
            <a:extLst>
              <a:ext uri="{FF2B5EF4-FFF2-40B4-BE49-F238E27FC236}">
                <a16:creationId xmlns:a16="http://schemas.microsoft.com/office/drawing/2014/main" id="{B5FE864C-232D-3B7E-2F90-70FDDCB7C68A}"/>
              </a:ext>
            </a:extLst>
          </p:cNvPr>
          <p:cNvSpPr txBox="1">
            <a:spLocks/>
          </p:cNvSpPr>
          <p:nvPr/>
        </p:nvSpPr>
        <p:spPr>
          <a:xfrm>
            <a:off x="7159868" y="2419119"/>
            <a:ext cx="1104751" cy="545861"/>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1800" b="1" dirty="0">
                <a:solidFill>
                  <a:srgbClr val="0070C0"/>
                </a:solidFill>
                <a:ea typeface="서울남산체 M" panose="02020503020101020101" pitchFamily="18" charset="-127"/>
              </a:rPr>
              <a:t>target qubit</a:t>
            </a:r>
            <a:endParaRPr kumimoji="0" lang="en-US" altLang="ko-KR" sz="1800" b="1" i="0" u="none" strike="noStrike" kern="1200" cap="none" spc="0" normalizeH="0" baseline="0" noProof="0" dirty="0">
              <a:ln>
                <a:noFill/>
              </a:ln>
              <a:solidFill>
                <a:srgbClr val="0070C0"/>
              </a:solidFill>
              <a:effectLst/>
              <a:uLnTx/>
              <a:uFillTx/>
              <a:ea typeface="서울남산체 M" panose="02020503020101020101" pitchFamily="18" charset="-127"/>
            </a:endParaRPr>
          </a:p>
        </p:txBody>
      </p:sp>
      <p:sp>
        <p:nvSpPr>
          <p:cNvPr id="6" name="사각형: 둥근 모서리 2">
            <a:extLst>
              <a:ext uri="{FF2B5EF4-FFF2-40B4-BE49-F238E27FC236}">
                <a16:creationId xmlns:a16="http://schemas.microsoft.com/office/drawing/2014/main" id="{53214805-FF6E-5997-6F39-F774B7422123}"/>
              </a:ext>
            </a:extLst>
          </p:cNvPr>
          <p:cNvSpPr/>
          <p:nvPr/>
        </p:nvSpPr>
        <p:spPr>
          <a:xfrm>
            <a:off x="8179038" y="2548279"/>
            <a:ext cx="310060" cy="287519"/>
          </a:xfrm>
          <a:prstGeom prst="roundRect">
            <a:avLst>
              <a:gd name="adj" fmla="val 463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사각형: 둥근 모서리 2">
            <a:extLst>
              <a:ext uri="{FF2B5EF4-FFF2-40B4-BE49-F238E27FC236}">
                <a16:creationId xmlns:a16="http://schemas.microsoft.com/office/drawing/2014/main" id="{90B3C827-86FA-0B38-E116-6546ABF6CBAD}"/>
              </a:ext>
            </a:extLst>
          </p:cNvPr>
          <p:cNvSpPr/>
          <p:nvPr/>
        </p:nvSpPr>
        <p:spPr>
          <a:xfrm>
            <a:off x="8179038" y="1962039"/>
            <a:ext cx="310060" cy="327898"/>
          </a:xfrm>
          <a:prstGeom prst="roundRect">
            <a:avLst>
              <a:gd name="adj" fmla="val 4630"/>
            </a:avLst>
          </a:prstGeom>
          <a:solidFill>
            <a:srgbClr val="00B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텍스트 개체 틀 2">
            <a:extLst>
              <a:ext uri="{FF2B5EF4-FFF2-40B4-BE49-F238E27FC236}">
                <a16:creationId xmlns:a16="http://schemas.microsoft.com/office/drawing/2014/main" id="{638F94AA-6130-3CAB-C495-210D5A338774}"/>
              </a:ext>
            </a:extLst>
          </p:cNvPr>
          <p:cNvSpPr txBox="1">
            <a:spLocks/>
          </p:cNvSpPr>
          <p:nvPr/>
        </p:nvSpPr>
        <p:spPr>
          <a:xfrm>
            <a:off x="7172093" y="1853057"/>
            <a:ext cx="1104751" cy="545861"/>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1800" b="1" dirty="0">
                <a:solidFill>
                  <a:srgbClr val="00B050"/>
                </a:solidFill>
                <a:ea typeface="서울남산체 M" panose="02020503020101020101" pitchFamily="18" charset="-127"/>
              </a:rPr>
              <a:t>control qubit</a:t>
            </a:r>
            <a:endParaRPr kumimoji="0" lang="en-US" altLang="ko-KR" sz="1800" b="1" i="0" u="none" strike="noStrike" kern="1200" cap="none" spc="0" normalizeH="0" baseline="0" noProof="0" dirty="0">
              <a:ln>
                <a:noFill/>
              </a:ln>
              <a:solidFill>
                <a:srgbClr val="00B050"/>
              </a:solidFill>
              <a:effectLst/>
              <a:uLnTx/>
              <a:uFillTx/>
              <a:ea typeface="서울남산체 M" panose="02020503020101020101" pitchFamily="18" charset="-127"/>
            </a:endParaRPr>
          </a:p>
        </p:txBody>
      </p:sp>
      <p:sp>
        <p:nvSpPr>
          <p:cNvPr id="9" name="사각형: 둥근 모서리 2">
            <a:extLst>
              <a:ext uri="{FF2B5EF4-FFF2-40B4-BE49-F238E27FC236}">
                <a16:creationId xmlns:a16="http://schemas.microsoft.com/office/drawing/2014/main" id="{F2691C95-E618-B07E-A4C1-746B91C944B8}"/>
              </a:ext>
            </a:extLst>
          </p:cNvPr>
          <p:cNvSpPr/>
          <p:nvPr/>
        </p:nvSpPr>
        <p:spPr>
          <a:xfrm>
            <a:off x="3852036" y="3769536"/>
            <a:ext cx="310060" cy="733015"/>
          </a:xfrm>
          <a:prstGeom prst="roundRect">
            <a:avLst>
              <a:gd name="adj" fmla="val 4630"/>
            </a:avLst>
          </a:prstGeom>
          <a:solidFill>
            <a:srgbClr val="00B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사각형: 둥근 모서리 2">
            <a:extLst>
              <a:ext uri="{FF2B5EF4-FFF2-40B4-BE49-F238E27FC236}">
                <a16:creationId xmlns:a16="http://schemas.microsoft.com/office/drawing/2014/main" id="{5C671360-FDCE-C2C9-131C-E4A99730B652}"/>
              </a:ext>
            </a:extLst>
          </p:cNvPr>
          <p:cNvSpPr/>
          <p:nvPr/>
        </p:nvSpPr>
        <p:spPr>
          <a:xfrm>
            <a:off x="3880041" y="4737825"/>
            <a:ext cx="310060" cy="287519"/>
          </a:xfrm>
          <a:prstGeom prst="roundRect">
            <a:avLst>
              <a:gd name="adj" fmla="val 463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5" name="텍스트 개체 틀 2">
                <a:extLst>
                  <a:ext uri="{FF2B5EF4-FFF2-40B4-BE49-F238E27FC236}">
                    <a16:creationId xmlns:a16="http://schemas.microsoft.com/office/drawing/2014/main" id="{66FB3388-63F6-0B7B-CC32-EF66F1C0CBAA}"/>
                  </a:ext>
                </a:extLst>
              </p:cNvPr>
              <p:cNvSpPr txBox="1">
                <a:spLocks/>
              </p:cNvSpPr>
              <p:nvPr/>
            </p:nvSpPr>
            <p:spPr>
              <a:xfrm>
                <a:off x="10289791" y="1790540"/>
                <a:ext cx="1242470" cy="545861"/>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ctrlPr>
                        </m:sSubPr>
                        <m:e>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𝒙</m:t>
                          </m:r>
                        </m:e>
                        <m: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𝟎</m:t>
                          </m:r>
                        </m:sub>
                      </m:s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m:t>
                      </m:r>
                      <m:d>
                        <m:dPr>
                          <m:begChr m:val="|"/>
                          <m:endChr m:val=""/>
                          <m:ctrlP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ctrlPr>
                        </m:dPr>
                        <m:e>
                          <m:d>
                            <m:dPr>
                              <m:begChr m:val=""/>
                              <m:endChr m:val="⟩"/>
                              <m:ctrlP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ctrlPr>
                            </m:dPr>
                            <m:e>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𝟏</m:t>
                              </m:r>
                            </m:e>
                          </m:d>
                        </m:e>
                      </m:d>
                    </m:oMath>
                  </m:oMathPara>
                </a14:m>
                <a:endParaRPr kumimoji="0" lang="en-US" altLang="ko-KR" sz="1800" b="1" i="0" u="none" strike="noStrike" kern="1200" cap="none" spc="0" normalizeH="0" baseline="0" noProof="0" dirty="0">
                  <a:ln>
                    <a:noFill/>
                  </a:ln>
                  <a:effectLst/>
                  <a:uLnTx/>
                  <a:uFillTx/>
                  <a:ea typeface="서울남산체 M" panose="02020503020101020101" pitchFamily="18" charset="-127"/>
                </a:endParaRPr>
              </a:p>
            </p:txBody>
          </p:sp>
        </mc:Choice>
        <mc:Fallback xmlns="">
          <p:sp>
            <p:nvSpPr>
              <p:cNvPr id="15" name="텍스트 개체 틀 2">
                <a:extLst>
                  <a:ext uri="{FF2B5EF4-FFF2-40B4-BE49-F238E27FC236}">
                    <a16:creationId xmlns:a16="http://schemas.microsoft.com/office/drawing/2014/main" id="{66FB3388-63F6-0B7B-CC32-EF66F1C0CBAA}"/>
                  </a:ext>
                </a:extLst>
              </p:cNvPr>
              <p:cNvSpPr txBox="1">
                <a:spLocks noRot="1" noChangeAspect="1" noMove="1" noResize="1" noEditPoints="1" noAdjustHandles="1" noChangeArrowheads="1" noChangeShapeType="1" noTextEdit="1"/>
              </p:cNvSpPr>
              <p:nvPr/>
            </p:nvSpPr>
            <p:spPr>
              <a:xfrm>
                <a:off x="10289791" y="1790540"/>
                <a:ext cx="1242470" cy="545861"/>
              </a:xfrm>
              <a:prstGeom prst="rect">
                <a:avLst/>
              </a:prstGeom>
              <a:blipFill>
                <a:blip r:embed="rId4"/>
                <a:stretch>
                  <a:fillRect t="-65116" r="-14141" b="-10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텍스트 개체 틀 2">
                <a:extLst>
                  <a:ext uri="{FF2B5EF4-FFF2-40B4-BE49-F238E27FC236}">
                    <a16:creationId xmlns:a16="http://schemas.microsoft.com/office/drawing/2014/main" id="{112FD85D-3E98-4D1A-F3EA-A437BF6F1F20}"/>
                  </a:ext>
                </a:extLst>
              </p:cNvPr>
              <p:cNvSpPr txBox="1">
                <a:spLocks/>
              </p:cNvSpPr>
              <p:nvPr/>
            </p:nvSpPr>
            <p:spPr>
              <a:xfrm>
                <a:off x="10339197" y="2398918"/>
                <a:ext cx="1104751" cy="545861"/>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m:rPr>
                          <m:sty m:val="p"/>
                        </m:rPr>
                        <a:rPr lang="en-US" altLang="ko-KR" sz="1800" b="1" i="1" smtClean="0">
                          <a:latin typeface="Cambria Math" panose="02040503050406030204" pitchFamily="18" charset="0"/>
                          <a:ea typeface="서울남산체 M" panose="02020503020101020101" pitchFamily="18" charset="-127"/>
                        </a:rPr>
                        <m:t>X</m:t>
                      </m:r>
                      <m:r>
                        <a:rPr lang="en-US" altLang="ko-KR" sz="1800" b="1" i="1" smtClean="0">
                          <a:latin typeface="Cambria Math" panose="02040503050406030204" pitchFamily="18" charset="0"/>
                          <a:ea typeface="서울남산체 M" panose="02020503020101020101" pitchFamily="18" charset="-127"/>
                        </a:rPr>
                        <m:t> (</m:t>
                      </m:r>
                      <m:sSub>
                        <m:sSubPr>
                          <m:ctrlP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ctrlPr>
                        </m:sSubPr>
                        <m:e>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𝒙</m:t>
                          </m:r>
                        </m:e>
                        <m: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𝟏</m:t>
                          </m:r>
                        </m:sub>
                      </m:s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m:t>
                      </m:r>
                    </m:oMath>
                  </m:oMathPara>
                </a14:m>
                <a:endParaRPr kumimoji="0" lang="en-US" altLang="ko-KR" sz="1800" b="1" i="0" u="none" strike="noStrike" kern="1200" cap="none" spc="0" normalizeH="0" baseline="0" noProof="0" dirty="0">
                  <a:ln>
                    <a:noFill/>
                  </a:ln>
                  <a:effectLst/>
                  <a:uLnTx/>
                  <a:uFillTx/>
                  <a:ea typeface="서울남산체 M" panose="02020503020101020101" pitchFamily="18" charset="-127"/>
                </a:endParaRPr>
              </a:p>
            </p:txBody>
          </p:sp>
        </mc:Choice>
        <mc:Fallback xmlns="">
          <p:sp>
            <p:nvSpPr>
              <p:cNvPr id="16" name="텍스트 개체 틀 2">
                <a:extLst>
                  <a:ext uri="{FF2B5EF4-FFF2-40B4-BE49-F238E27FC236}">
                    <a16:creationId xmlns:a16="http://schemas.microsoft.com/office/drawing/2014/main" id="{112FD85D-3E98-4D1A-F3EA-A437BF6F1F20}"/>
                  </a:ext>
                </a:extLst>
              </p:cNvPr>
              <p:cNvSpPr txBox="1">
                <a:spLocks noRot="1" noChangeAspect="1" noMove="1" noResize="1" noEditPoints="1" noAdjustHandles="1" noChangeArrowheads="1" noChangeShapeType="1" noTextEdit="1"/>
              </p:cNvSpPr>
              <p:nvPr/>
            </p:nvSpPr>
            <p:spPr>
              <a:xfrm>
                <a:off x="10339197" y="2398918"/>
                <a:ext cx="1104751" cy="545861"/>
              </a:xfrm>
              <a:prstGeom prst="rect">
                <a:avLst/>
              </a:prstGeom>
              <a:blipFill>
                <a:blip r:embed="rId5"/>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3BF5C75C-6BA8-5C16-09A6-9109DB862C15}"/>
              </a:ext>
            </a:extLst>
          </p:cNvPr>
          <p:cNvCxnSpPr>
            <a:cxnSpLocks/>
          </p:cNvCxnSpPr>
          <p:nvPr/>
        </p:nvCxnSpPr>
        <p:spPr>
          <a:xfrm>
            <a:off x="10868218" y="2205107"/>
            <a:ext cx="0" cy="32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텍스트 개체 틀 2">
                <a:extLst>
                  <a:ext uri="{FF2B5EF4-FFF2-40B4-BE49-F238E27FC236}">
                    <a16:creationId xmlns:a16="http://schemas.microsoft.com/office/drawing/2014/main" id="{EBCD5FB2-76EB-3EAA-6EAA-BFD5778FB626}"/>
                  </a:ext>
                </a:extLst>
              </p:cNvPr>
              <p:cNvSpPr txBox="1">
                <a:spLocks/>
              </p:cNvSpPr>
              <p:nvPr/>
            </p:nvSpPr>
            <p:spPr>
              <a:xfrm>
                <a:off x="940983" y="3660555"/>
                <a:ext cx="1739613" cy="545861"/>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defRPr/>
                </a:pPr>
                <a14:m>
                  <m:oMathPara xmlns:m="http://schemas.openxmlformats.org/officeDocument/2006/math">
                    <m:oMathParaPr>
                      <m:jc m:val="centerGroup"/>
                    </m:oMathParaPr>
                    <m:oMath xmlns:m="http://schemas.openxmlformats.org/officeDocument/2006/math">
                      <m:sSub>
                        <m:sSubPr>
                          <m:ctrlP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ctrlPr>
                        </m:sSubPr>
                        <m:e>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𝒙</m:t>
                          </m:r>
                        </m:e>
                        <m: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𝟎</m:t>
                          </m:r>
                        </m:sub>
                      </m:s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&amp;</m:t>
                      </m:r>
                      <m:sSub>
                        <m:sSubPr>
                          <m:ctrlP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ctrlPr>
                        </m:sSubPr>
                        <m:e>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𝒙</m:t>
                          </m:r>
                        </m:e>
                        <m: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𝟏</m:t>
                          </m:r>
                        </m:sub>
                      </m:s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m:t>
                      </m:r>
                      <m:d>
                        <m:dPr>
                          <m:begChr m:val="|"/>
                          <m:endChr m:val=""/>
                          <m:ctrlPr>
                            <a:rPr lang="en-US" altLang="ko-KR" sz="1800" b="1" i="1">
                              <a:latin typeface="Cambria Math" panose="02040503050406030204" pitchFamily="18" charset="0"/>
                              <a:ea typeface="서울남산체 M" panose="02020503020101020101" pitchFamily="18" charset="-127"/>
                            </a:rPr>
                          </m:ctrlPr>
                        </m:dPr>
                        <m:e>
                          <m:d>
                            <m:dPr>
                              <m:begChr m:val=""/>
                              <m:endChr m:val="⟩"/>
                              <m:ctrlPr>
                                <a:rPr lang="en-US" altLang="ko-KR" sz="1800" b="1" i="1">
                                  <a:latin typeface="Cambria Math" panose="02040503050406030204" pitchFamily="18" charset="0"/>
                                  <a:ea typeface="서울남산체 M" panose="02020503020101020101" pitchFamily="18" charset="-127"/>
                                </a:rPr>
                              </m:ctrlPr>
                            </m:dPr>
                            <m:e>
                              <m:r>
                                <a:rPr lang="en-US" altLang="ko-KR" sz="1800" b="1" i="1">
                                  <a:latin typeface="Cambria Math" panose="02040503050406030204" pitchFamily="18" charset="0"/>
                                  <a:ea typeface="서울남산체 M" panose="02020503020101020101" pitchFamily="18" charset="-127"/>
                                </a:rPr>
                                <m:t>𝟏</m:t>
                              </m:r>
                            </m:e>
                          </m:d>
                        </m:e>
                      </m:d>
                    </m:oMath>
                  </m:oMathPara>
                </a14:m>
                <a:endParaRPr kumimoji="0" lang="en-US" altLang="ko-KR" sz="1800" b="1" i="0" u="none" strike="noStrike" kern="1200" cap="none" spc="0" normalizeH="0" baseline="0" noProof="0" dirty="0">
                  <a:ln>
                    <a:noFill/>
                  </a:ln>
                  <a:effectLst/>
                  <a:uLnTx/>
                  <a:uFillTx/>
                  <a:ea typeface="서울남산체 M" panose="02020503020101020101" pitchFamily="18" charset="-127"/>
                </a:endParaRPr>
              </a:p>
            </p:txBody>
          </p:sp>
        </mc:Choice>
        <mc:Fallback xmlns="">
          <p:sp>
            <p:nvSpPr>
              <p:cNvPr id="22" name="텍스트 개체 틀 2">
                <a:extLst>
                  <a:ext uri="{FF2B5EF4-FFF2-40B4-BE49-F238E27FC236}">
                    <a16:creationId xmlns:a16="http://schemas.microsoft.com/office/drawing/2014/main" id="{EBCD5FB2-76EB-3EAA-6EAA-BFD5778FB626}"/>
                  </a:ext>
                </a:extLst>
              </p:cNvPr>
              <p:cNvSpPr txBox="1">
                <a:spLocks noRot="1" noChangeAspect="1" noMove="1" noResize="1" noEditPoints="1" noAdjustHandles="1" noChangeArrowheads="1" noChangeShapeType="1" noTextEdit="1"/>
              </p:cNvSpPr>
              <p:nvPr/>
            </p:nvSpPr>
            <p:spPr>
              <a:xfrm>
                <a:off x="940983" y="3660555"/>
                <a:ext cx="1739613" cy="545861"/>
              </a:xfrm>
              <a:prstGeom prst="rect">
                <a:avLst/>
              </a:prstGeom>
              <a:blipFill>
                <a:blip r:embed="rId6"/>
                <a:stretch>
                  <a:fillRect t="-61364" r="-7194" b="-9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텍스트 개체 틀 2">
                <a:extLst>
                  <a:ext uri="{FF2B5EF4-FFF2-40B4-BE49-F238E27FC236}">
                    <a16:creationId xmlns:a16="http://schemas.microsoft.com/office/drawing/2014/main" id="{78D29FC8-FC26-CC30-75E3-1B3C17BE6EA0}"/>
                  </a:ext>
                </a:extLst>
              </p:cNvPr>
              <p:cNvSpPr txBox="1">
                <a:spLocks/>
              </p:cNvSpPr>
              <p:nvPr/>
            </p:nvSpPr>
            <p:spPr>
              <a:xfrm>
                <a:off x="1205154" y="4581670"/>
                <a:ext cx="1104751" cy="545861"/>
              </a:xfrm>
              <a:prstGeom prst="rect">
                <a:avLst/>
              </a:prstGeom>
            </p:spPr>
            <p:txBody>
              <a:bodyPr vert="horz" lIns="91440" tIns="45720" rIns="91440" bIns="45720" rtlCol="0" anchor="ct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m:rPr>
                          <m:sty m:val="p"/>
                        </m:rPr>
                        <a:rPr lang="en-US" altLang="ko-KR" sz="1800" b="1" i="1" smtClean="0">
                          <a:latin typeface="Cambria Math" panose="02040503050406030204" pitchFamily="18" charset="0"/>
                          <a:ea typeface="서울남산체 M" panose="02020503020101020101" pitchFamily="18" charset="-127"/>
                        </a:rPr>
                        <m:t>X</m:t>
                      </m:r>
                      <m:r>
                        <a:rPr lang="en-US" altLang="ko-KR" sz="1800" b="1" i="1" smtClean="0">
                          <a:latin typeface="Cambria Math" panose="02040503050406030204" pitchFamily="18" charset="0"/>
                          <a:ea typeface="서울남산체 M" panose="02020503020101020101" pitchFamily="18" charset="-127"/>
                        </a:rPr>
                        <m:t> (</m:t>
                      </m:r>
                      <m:sSub>
                        <m:sSubPr>
                          <m:ctrlP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ctrlPr>
                        </m:sSubPr>
                        <m:e>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𝒙</m:t>
                          </m:r>
                        </m:e>
                        <m: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𝟐</m:t>
                          </m:r>
                        </m:sub>
                      </m:sSub>
                      <m:r>
                        <a:rPr kumimoji="0" lang="en-US" altLang="ko-KR" sz="1800" b="1" i="1" u="none" strike="noStrike" kern="1200" cap="none" spc="0" normalizeH="0" baseline="0" noProof="0" smtClean="0">
                          <a:ln>
                            <a:noFill/>
                          </a:ln>
                          <a:effectLst/>
                          <a:uLnTx/>
                          <a:uFillTx/>
                          <a:latin typeface="Cambria Math" panose="02040503050406030204" pitchFamily="18" charset="0"/>
                          <a:ea typeface="서울남산체 M" panose="02020503020101020101" pitchFamily="18" charset="-127"/>
                        </a:rPr>
                        <m:t>)</m:t>
                      </m:r>
                    </m:oMath>
                  </m:oMathPara>
                </a14:m>
                <a:endParaRPr kumimoji="0" lang="en-US" altLang="ko-KR" sz="1800" b="1" i="0" u="none" strike="noStrike" kern="1200" cap="none" spc="0" normalizeH="0" baseline="0" noProof="0" dirty="0">
                  <a:ln>
                    <a:noFill/>
                  </a:ln>
                  <a:effectLst/>
                  <a:uLnTx/>
                  <a:uFillTx/>
                  <a:ea typeface="서울남산체 M" panose="02020503020101020101" pitchFamily="18" charset="-127"/>
                </a:endParaRPr>
              </a:p>
            </p:txBody>
          </p:sp>
        </mc:Choice>
        <mc:Fallback xmlns="">
          <p:sp>
            <p:nvSpPr>
              <p:cNvPr id="23" name="텍스트 개체 틀 2">
                <a:extLst>
                  <a:ext uri="{FF2B5EF4-FFF2-40B4-BE49-F238E27FC236}">
                    <a16:creationId xmlns:a16="http://schemas.microsoft.com/office/drawing/2014/main" id="{78D29FC8-FC26-CC30-75E3-1B3C17BE6EA0}"/>
                  </a:ext>
                </a:extLst>
              </p:cNvPr>
              <p:cNvSpPr txBox="1">
                <a:spLocks noRot="1" noChangeAspect="1" noMove="1" noResize="1" noEditPoints="1" noAdjustHandles="1" noChangeArrowheads="1" noChangeShapeType="1" noTextEdit="1"/>
              </p:cNvSpPr>
              <p:nvPr/>
            </p:nvSpPr>
            <p:spPr>
              <a:xfrm>
                <a:off x="1205154" y="4581670"/>
                <a:ext cx="1104751" cy="545861"/>
              </a:xfrm>
              <a:prstGeom prst="rect">
                <a:avLst/>
              </a:prstGeom>
              <a:blipFill>
                <a:blip r:embed="rId7"/>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F2D6F474-42F5-E778-FBE2-0CDADC03E33D}"/>
              </a:ext>
            </a:extLst>
          </p:cNvPr>
          <p:cNvCxnSpPr>
            <a:cxnSpLocks/>
          </p:cNvCxnSpPr>
          <p:nvPr/>
        </p:nvCxnSpPr>
        <p:spPr>
          <a:xfrm>
            <a:off x="1791588" y="4093684"/>
            <a:ext cx="0" cy="612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D1389AC-69BB-647F-F07F-0C1CAA01B1E6}"/>
              </a:ext>
            </a:extLst>
          </p:cNvPr>
          <p:cNvSpPr txBox="1"/>
          <p:nvPr/>
        </p:nvSpPr>
        <p:spPr>
          <a:xfrm>
            <a:off x="4862329" y="5565520"/>
            <a:ext cx="2467342" cy="369332"/>
          </a:xfrm>
          <a:prstGeom prst="rect">
            <a:avLst/>
          </a:prstGeom>
          <a:solidFill>
            <a:schemeClr val="bg1"/>
          </a:solidFill>
        </p:spPr>
        <p:txBody>
          <a:bodyPr wrap="none" rtlCol="0">
            <a:spAutoFit/>
          </a:bodyPr>
          <a:lstStyle/>
          <a:p>
            <a:r>
              <a:rPr kumimoji="1" lang="en-US" altLang="ko-KR" dirty="0"/>
              <a:t>Fig. 1: Quantum gates</a:t>
            </a:r>
            <a:endParaRPr kumimoji="1" lang="ko-KR" altLang="en-US" dirty="0"/>
          </a:p>
        </p:txBody>
      </p:sp>
    </p:spTree>
    <p:extLst>
      <p:ext uri="{BB962C8B-B14F-4D97-AF65-F5344CB8AC3E}">
        <p14:creationId xmlns:p14="http://schemas.microsoft.com/office/powerpoint/2010/main" val="105507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prstClr val="black"/>
                </a:solidFill>
                <a:latin typeface="서울남산체 B" panose="02020503020101020101" pitchFamily="18" charset="-127"/>
                <a:ea typeface="서울남산체 B" panose="02020503020101020101" pitchFamily="18" charset="-127"/>
              </a:rPr>
              <a:t>Grover’s Algorithm for key search</a:t>
            </a:r>
            <a:r>
              <a:rPr lang="ko-KR" altLang="en-US" dirty="0">
                <a:solidFill>
                  <a:prstClr val="black"/>
                </a:solidFill>
                <a:latin typeface="서울남산체 B" panose="02020503020101020101" pitchFamily="18" charset="-127"/>
                <a:ea typeface="서울남산체 B" panose="02020503020101020101" pitchFamily="18" charset="-127"/>
              </a:rPr>
              <a:t> </a:t>
            </a:r>
            <a:r>
              <a:rPr lang="en-US" altLang="ko-KR" sz="2800" dirty="0">
                <a:solidFill>
                  <a:prstClr val="black"/>
                </a:solidFill>
                <a:latin typeface="서울남산체 B" panose="02020503020101020101" pitchFamily="18" charset="-127"/>
                <a:ea typeface="서울남산체 B" panose="02020503020101020101" pitchFamily="18" charset="-127"/>
              </a:rPr>
              <a:t>(Background)</a:t>
            </a:r>
            <a:endParaRPr lang="ko-KR" altLang="en-US" dirty="0">
              <a:latin typeface="서울남산체 B" panose="02020503020101020101" pitchFamily="18" charset="-127"/>
              <a:ea typeface="서울남산체 B" panose="02020503020101020101" pitchFamily="18" charset="-127"/>
            </a:endParaRPr>
          </a:p>
        </p:txBody>
      </p:sp>
      <p:pic>
        <p:nvPicPr>
          <p:cNvPr id="3" name="그림 2">
            <a:extLst>
              <a:ext uri="{FF2B5EF4-FFF2-40B4-BE49-F238E27FC236}">
                <a16:creationId xmlns:a16="http://schemas.microsoft.com/office/drawing/2014/main" id="{B819F9E6-7659-085D-1227-36C33D180E1B}"/>
              </a:ext>
            </a:extLst>
          </p:cNvPr>
          <p:cNvPicPr>
            <a:picLocks noChangeAspect="1"/>
          </p:cNvPicPr>
          <p:nvPr/>
        </p:nvPicPr>
        <p:blipFill>
          <a:blip r:embed="rId3"/>
          <a:stretch>
            <a:fillRect/>
          </a:stretch>
        </p:blipFill>
        <p:spPr>
          <a:xfrm>
            <a:off x="2945535" y="1831978"/>
            <a:ext cx="4975988" cy="841527"/>
          </a:xfrm>
          <a:prstGeom prst="rect">
            <a:avLst/>
          </a:prstGeom>
        </p:spPr>
      </p:pic>
      <p:pic>
        <p:nvPicPr>
          <p:cNvPr id="5" name="그림 4">
            <a:extLst>
              <a:ext uri="{FF2B5EF4-FFF2-40B4-BE49-F238E27FC236}">
                <a16:creationId xmlns:a16="http://schemas.microsoft.com/office/drawing/2014/main" id="{069DCE5F-A2C2-3396-F22A-3AB168B24868}"/>
              </a:ext>
            </a:extLst>
          </p:cNvPr>
          <p:cNvPicPr>
            <a:picLocks noChangeAspect="1"/>
          </p:cNvPicPr>
          <p:nvPr/>
        </p:nvPicPr>
        <p:blipFill>
          <a:blip r:embed="rId4"/>
          <a:stretch>
            <a:fillRect/>
          </a:stretch>
        </p:blipFill>
        <p:spPr>
          <a:xfrm>
            <a:off x="2970406" y="5574877"/>
            <a:ext cx="4926247" cy="1005357"/>
          </a:xfrm>
          <a:prstGeom prst="rect">
            <a:avLst/>
          </a:prstGeom>
        </p:spPr>
      </p:pic>
      <p:sp>
        <p:nvSpPr>
          <p:cNvPr id="6" name="텍스트 개체 틀 2">
            <a:extLst>
              <a:ext uri="{FF2B5EF4-FFF2-40B4-BE49-F238E27FC236}">
                <a16:creationId xmlns:a16="http://schemas.microsoft.com/office/drawing/2014/main" id="{A9262B5F-464D-1BBD-5C4E-BD72307F7E74}"/>
              </a:ext>
            </a:extLst>
          </p:cNvPr>
          <p:cNvSpPr txBox="1">
            <a:spLocks/>
          </p:cNvSpPr>
          <p:nvPr/>
        </p:nvSpPr>
        <p:spPr>
          <a:xfrm>
            <a:off x="468809" y="929317"/>
            <a:ext cx="10861179" cy="1155096"/>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defRPr/>
            </a:pPr>
            <a:r>
              <a:rPr lang="en-US" altLang="ko-KR" sz="2200" dirty="0">
                <a:solidFill>
                  <a:prstClr val="black"/>
                </a:solidFill>
                <a:latin typeface="서울남산체 M" panose="02020503020101020101" pitchFamily="18" charset="-127"/>
                <a:ea typeface="서울남산체 M" panose="02020503020101020101" pitchFamily="18" charset="-127"/>
              </a:rPr>
              <a:t>Through the use of Hadamard gates, n-qubit key has the same amplitude at all state of the qubits</a:t>
            </a:r>
          </a:p>
        </p:txBody>
      </p:sp>
      <mc:AlternateContent xmlns:mc="http://schemas.openxmlformats.org/markup-compatibility/2006" xmlns:a14="http://schemas.microsoft.com/office/drawing/2010/main">
        <mc:Choice Requires="a14">
          <p:sp>
            <p:nvSpPr>
              <p:cNvPr id="10" name="텍스트 개체 틀 2">
                <a:extLst>
                  <a:ext uri="{FF2B5EF4-FFF2-40B4-BE49-F238E27FC236}">
                    <a16:creationId xmlns:a16="http://schemas.microsoft.com/office/drawing/2014/main" id="{7D4BE801-B508-9AB3-F5CF-6EBBF5E34697}"/>
                  </a:ext>
                </a:extLst>
              </p:cNvPr>
              <p:cNvSpPr txBox="1">
                <a:spLocks/>
              </p:cNvSpPr>
              <p:nvPr/>
            </p:nvSpPr>
            <p:spPr>
              <a:xfrm>
                <a:off x="468809" y="2615475"/>
                <a:ext cx="8277626"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1" hangingPunct="1">
                  <a:lnSpc>
                    <a:spcPct val="90000"/>
                  </a:lnSpc>
                  <a:spcBef>
                    <a:spcPts val="1000"/>
                  </a:spcBef>
                  <a:spcAft>
                    <a:spcPts val="0"/>
                  </a:spcAft>
                  <a:buClrTx/>
                  <a:buSzTx/>
                  <a:buNone/>
                  <a:tabLst/>
                  <a:defRPr/>
                </a:pPr>
                <a:r>
                  <a:rPr lang="en-US" altLang="ko-KR" sz="2200" b="0" dirty="0">
                    <a:solidFill>
                      <a:prstClr val="black"/>
                    </a:solidFill>
                    <a:ea typeface="서울남산체 M" panose="02020503020101020101" pitchFamily="18" charset="-127"/>
                  </a:rPr>
                  <a:t>2. </a:t>
                </a:r>
                <a14:m>
                  <m:oMath xmlns:m="http://schemas.openxmlformats.org/officeDocument/2006/math">
                    <m:r>
                      <a:rPr lang="en-US" altLang="ko-KR" sz="2200" b="0" i="1" smtClean="0">
                        <a:solidFill>
                          <a:prstClr val="black"/>
                        </a:solidFill>
                        <a:latin typeface="Cambria Math" panose="02040503050406030204" pitchFamily="18" charset="0"/>
                        <a:ea typeface="서울남산체 M" panose="02020503020101020101" pitchFamily="18" charset="-127"/>
                      </a:rPr>
                      <m:t>𝑓</m:t>
                    </m:r>
                    <m:d>
                      <m:dPr>
                        <m:ctrlPr>
                          <a:rPr lang="en-US" altLang="ko-KR" sz="2200" b="0" i="1" smtClean="0">
                            <a:solidFill>
                              <a:prstClr val="black"/>
                            </a:solidFill>
                            <a:latin typeface="Cambria Math" panose="02040503050406030204" pitchFamily="18" charset="0"/>
                            <a:ea typeface="서울남산체 M" panose="02020503020101020101" pitchFamily="18" charset="-127"/>
                          </a:rPr>
                        </m:ctrlPr>
                      </m:dPr>
                      <m:e>
                        <m:r>
                          <a:rPr lang="en-US" altLang="ko-KR" sz="2200" b="0" i="1" smtClean="0">
                            <a:solidFill>
                              <a:prstClr val="black"/>
                            </a:solidFill>
                            <a:latin typeface="Cambria Math" panose="02040503050406030204" pitchFamily="18" charset="0"/>
                            <a:ea typeface="서울남산체 M" panose="02020503020101020101" pitchFamily="18" charset="-127"/>
                          </a:rPr>
                          <m:t>𝑥</m:t>
                        </m:r>
                      </m:e>
                    </m:d>
                    <m:r>
                      <a:rPr lang="en-US" altLang="ko-KR" sz="2200" b="0" i="1" smtClean="0">
                        <a:solidFill>
                          <a:prstClr val="black"/>
                        </a:solidFill>
                        <a:latin typeface="Cambria Math" panose="02040503050406030204" pitchFamily="18" charset="0"/>
                        <a:ea typeface="서울남산체 M" panose="02020503020101020101" pitchFamily="18" charset="-127"/>
                      </a:rPr>
                      <m:t>=1</m:t>
                    </m:r>
                  </m:oMath>
                </a14:m>
                <a:r>
                  <a:rPr lang="en-US" altLang="ko-KR" sz="2200" dirty="0">
                    <a:solidFill>
                      <a:prstClr val="black"/>
                    </a:solidFill>
                    <a:latin typeface="서울남산체 M" panose="02020503020101020101" pitchFamily="18" charset="-127"/>
                    <a:ea typeface="서울남산체 M" panose="02020503020101020101" pitchFamily="18" charset="-127"/>
                  </a:rPr>
                  <a:t>, sign of the solution key is changed to negative</a:t>
                </a:r>
                <a:endParaRPr kumimoji="0" lang="en-US" altLang="ko-KR" sz="2200" b="0" i="0" u="none" strike="noStrike" kern="1200" cap="none" spc="0" normalizeH="0" baseline="0" noProof="0" dirty="0">
                  <a:ln>
                    <a:noFill/>
                  </a:ln>
                  <a:solidFill>
                    <a:prstClr val="black"/>
                  </a:solidFill>
                  <a:effectLst/>
                  <a:uLnTx/>
                  <a:uFillTx/>
                  <a:latin typeface="서울남산체 M" panose="02020503020101020101" pitchFamily="18" charset="-127"/>
                  <a:ea typeface="서울남산체 M" panose="02020503020101020101" pitchFamily="18" charset="-127"/>
                </a:endParaRPr>
              </a:p>
            </p:txBody>
          </p:sp>
        </mc:Choice>
        <mc:Fallback xmlns="">
          <p:sp>
            <p:nvSpPr>
              <p:cNvPr id="10" name="텍스트 개체 틀 2">
                <a:extLst>
                  <a:ext uri="{FF2B5EF4-FFF2-40B4-BE49-F238E27FC236}">
                    <a16:creationId xmlns:a16="http://schemas.microsoft.com/office/drawing/2014/main" id="{7D4BE801-B508-9AB3-F5CF-6EBBF5E34697}"/>
                  </a:ext>
                </a:extLst>
              </p:cNvPr>
              <p:cNvSpPr txBox="1">
                <a:spLocks noRot="1" noChangeAspect="1" noMove="1" noResize="1" noEditPoints="1" noAdjustHandles="1" noChangeArrowheads="1" noChangeShapeType="1" noTextEdit="1"/>
              </p:cNvSpPr>
              <p:nvPr/>
            </p:nvSpPr>
            <p:spPr>
              <a:xfrm>
                <a:off x="468809" y="2615475"/>
                <a:ext cx="8277626" cy="544853"/>
              </a:xfrm>
              <a:prstGeom prst="rect">
                <a:avLst/>
              </a:prstGeom>
              <a:blipFill>
                <a:blip r:embed="rId5"/>
                <a:stretch>
                  <a:fillRect l="-919" b="-11364"/>
                </a:stretch>
              </a:blipFill>
            </p:spPr>
            <p:txBody>
              <a:bodyPr/>
              <a:lstStyle/>
              <a:p>
                <a:r>
                  <a:rPr lang="ko-KR" altLang="en-US">
                    <a:noFill/>
                  </a:rPr>
                  <a:t> </a:t>
                </a:r>
              </a:p>
            </p:txBody>
          </p:sp>
        </mc:Fallback>
      </mc:AlternateContent>
      <p:sp>
        <p:nvSpPr>
          <p:cNvPr id="90" name="TextBox 89">
            <a:extLst>
              <a:ext uri="{FF2B5EF4-FFF2-40B4-BE49-F238E27FC236}">
                <a16:creationId xmlns:a16="http://schemas.microsoft.com/office/drawing/2014/main" id="{F23DC65A-2CC4-FAB7-9F27-C8067A4C6E94}"/>
              </a:ext>
            </a:extLst>
          </p:cNvPr>
          <p:cNvSpPr txBox="1"/>
          <p:nvPr/>
        </p:nvSpPr>
        <p:spPr>
          <a:xfrm>
            <a:off x="468809" y="4877945"/>
            <a:ext cx="11909996" cy="461665"/>
          </a:xfrm>
          <a:prstGeom prst="rect">
            <a:avLst/>
          </a:prstGeom>
          <a:noFill/>
        </p:spPr>
        <p:txBody>
          <a:bodyPr wrap="square">
            <a:spAutoFit/>
          </a:bodyPr>
          <a:lstStyle/>
          <a:p>
            <a:r>
              <a:rPr lang="en-US" altLang="en-US" sz="2400" dirty="0">
                <a:latin typeface="SeoulNamsan M" panose="02020603020101020101" pitchFamily="18" charset="-127"/>
                <a:ea typeface="SeoulNamsan M" panose="02020603020101020101" pitchFamily="18" charset="-127"/>
              </a:rPr>
              <a:t>3. A</a:t>
            </a:r>
            <a:r>
              <a:rPr lang="ko-Kore-KR" altLang="en-US" sz="2400">
                <a:latin typeface="SeoulNamsan M" panose="02020603020101020101" pitchFamily="18" charset="-127"/>
                <a:ea typeface="SeoulNamsan M" panose="02020603020101020101" pitchFamily="18" charset="-127"/>
              </a:rPr>
              <a:t>mplify </a:t>
            </a:r>
            <a:r>
              <a:rPr lang="ko-Kore-KR" altLang="en-US" sz="2400" dirty="0">
                <a:latin typeface="SeoulNamsan M" panose="02020603020101020101" pitchFamily="18" charset="-127"/>
                <a:ea typeface="SeoulNamsan M" panose="02020603020101020101" pitchFamily="18" charset="-127"/>
              </a:rPr>
              <a:t>the amplitude of the negative </a:t>
            </a:r>
            <a:r>
              <a:rPr lang="ko-Kore-KR" altLang="en-US" sz="2400">
                <a:latin typeface="SeoulNamsan M" panose="02020603020101020101" pitchFamily="18" charset="-127"/>
                <a:ea typeface="SeoulNamsan M" panose="02020603020101020101" pitchFamily="18" charset="-127"/>
              </a:rPr>
              <a:t>sign state</a:t>
            </a:r>
            <a:endParaRPr lang="ko-Kore-KR" altLang="en-US" sz="2400" dirty="0">
              <a:latin typeface="SeoulNamsan M" panose="02020603020101020101" pitchFamily="18" charset="-127"/>
              <a:ea typeface="SeoulNamsan M" panose="02020603020101020101" pitchFamily="18" charset="-127"/>
            </a:endParaRPr>
          </a:p>
        </p:txBody>
      </p:sp>
      <p:grpSp>
        <p:nvGrpSpPr>
          <p:cNvPr id="11" name="그룹 10">
            <a:extLst>
              <a:ext uri="{FF2B5EF4-FFF2-40B4-BE49-F238E27FC236}">
                <a16:creationId xmlns:a16="http://schemas.microsoft.com/office/drawing/2014/main" id="{C9C0C2DC-07E0-3F4B-1684-3A845F5BC4F5}"/>
              </a:ext>
            </a:extLst>
          </p:cNvPr>
          <p:cNvGrpSpPr/>
          <p:nvPr/>
        </p:nvGrpSpPr>
        <p:grpSpPr>
          <a:xfrm>
            <a:off x="9324688" y="1618496"/>
            <a:ext cx="1270858" cy="1173779"/>
            <a:chOff x="9324688" y="1477561"/>
            <a:chExt cx="1270858" cy="1173779"/>
          </a:xfrm>
        </p:grpSpPr>
        <p:grpSp>
          <p:nvGrpSpPr>
            <p:cNvPr id="91" name="그룹 90">
              <a:extLst>
                <a:ext uri="{FF2B5EF4-FFF2-40B4-BE49-F238E27FC236}">
                  <a16:creationId xmlns:a16="http://schemas.microsoft.com/office/drawing/2014/main" id="{1A6505BC-34B6-3CB8-47AF-03B817085E10}"/>
                </a:ext>
              </a:extLst>
            </p:cNvPr>
            <p:cNvGrpSpPr/>
            <p:nvPr/>
          </p:nvGrpSpPr>
          <p:grpSpPr>
            <a:xfrm>
              <a:off x="9324688" y="1477561"/>
              <a:ext cx="1270858" cy="1173779"/>
              <a:chOff x="1381261" y="3110950"/>
              <a:chExt cx="1270858" cy="1173779"/>
            </a:xfrm>
          </p:grpSpPr>
          <p:sp>
            <p:nvSpPr>
              <p:cNvPr id="92" name="사각형: 둥근 모서리 2">
                <a:extLst>
                  <a:ext uri="{FF2B5EF4-FFF2-40B4-BE49-F238E27FC236}">
                    <a16:creationId xmlns:a16="http://schemas.microsoft.com/office/drawing/2014/main" id="{ABA38911-93C0-2AB5-A480-31DE64762A48}"/>
                  </a:ext>
                </a:extLst>
              </p:cNvPr>
              <p:cNvSpPr/>
              <p:nvPr/>
            </p:nvSpPr>
            <p:spPr>
              <a:xfrm>
                <a:off x="1381261" y="3110950"/>
                <a:ext cx="1270858" cy="1173779"/>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직사각형 92">
                <a:extLst>
                  <a:ext uri="{FF2B5EF4-FFF2-40B4-BE49-F238E27FC236}">
                    <a16:creationId xmlns:a16="http://schemas.microsoft.com/office/drawing/2014/main" id="{47BA2C25-ED13-09B5-0A8F-4EEA69B944C4}"/>
                  </a:ext>
                </a:extLst>
              </p:cNvPr>
              <p:cNvSpPr/>
              <p:nvPr/>
            </p:nvSpPr>
            <p:spPr>
              <a:xfrm>
                <a:off x="1553917" y="3612937"/>
                <a:ext cx="159560" cy="3804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DF1083D3-8799-9E5F-C58D-1D16EB432606}"/>
                  </a:ext>
                </a:extLst>
              </p:cNvPr>
              <p:cNvSpPr/>
              <p:nvPr/>
            </p:nvSpPr>
            <p:spPr>
              <a:xfrm>
                <a:off x="1810844" y="3612936"/>
                <a:ext cx="159560" cy="3804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직사각형 94">
                <a:extLst>
                  <a:ext uri="{FF2B5EF4-FFF2-40B4-BE49-F238E27FC236}">
                    <a16:creationId xmlns:a16="http://schemas.microsoft.com/office/drawing/2014/main" id="{364F0450-6E76-F5F2-10AA-A0E0B616FC6F}"/>
                  </a:ext>
                </a:extLst>
              </p:cNvPr>
              <p:cNvSpPr/>
              <p:nvPr/>
            </p:nvSpPr>
            <p:spPr>
              <a:xfrm>
                <a:off x="2065394" y="3612936"/>
                <a:ext cx="159560" cy="3804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E7E90FEC-97C1-4141-5DBA-4D77E53DDB7D}"/>
                  </a:ext>
                </a:extLst>
              </p:cNvPr>
              <p:cNvSpPr/>
              <p:nvPr/>
            </p:nvSpPr>
            <p:spPr>
              <a:xfrm>
                <a:off x="2319944" y="3612936"/>
                <a:ext cx="159560" cy="3804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1" name="직선 연결선 7">
                <a:extLst>
                  <a:ext uri="{FF2B5EF4-FFF2-40B4-BE49-F238E27FC236}">
                    <a16:creationId xmlns:a16="http://schemas.microsoft.com/office/drawing/2014/main" id="{D1DADCD6-A278-9287-6EDE-748D5C481398}"/>
                  </a:ext>
                </a:extLst>
              </p:cNvPr>
              <p:cNvCxnSpPr>
                <a:cxnSpLocks/>
              </p:cNvCxnSpPr>
              <p:nvPr/>
            </p:nvCxnSpPr>
            <p:spPr>
              <a:xfrm>
                <a:off x="1456550" y="3993426"/>
                <a:ext cx="1116000"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2" name="텍스트 개체 틀 2">
                <a:extLst>
                  <a:ext uri="{FF2B5EF4-FFF2-40B4-BE49-F238E27FC236}">
                    <a16:creationId xmlns:a16="http://schemas.microsoft.com/office/drawing/2014/main" id="{BEB1295D-A693-E00F-BE83-7C013DD98D15}"/>
                  </a:ext>
                </a:extLst>
              </p:cNvPr>
              <p:cNvSpPr txBox="1">
                <a:spLocks/>
              </p:cNvSpPr>
              <p:nvPr/>
            </p:nvSpPr>
            <p:spPr>
              <a:xfrm>
                <a:off x="1453639" y="401882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00</a:t>
                </a:r>
              </a:p>
            </p:txBody>
          </p:sp>
          <p:sp>
            <p:nvSpPr>
              <p:cNvPr id="104" name="텍스트 개체 틀 2">
                <a:extLst>
                  <a:ext uri="{FF2B5EF4-FFF2-40B4-BE49-F238E27FC236}">
                    <a16:creationId xmlns:a16="http://schemas.microsoft.com/office/drawing/2014/main" id="{BFE687B1-DC1D-BBB4-5453-A5DDFDB1F8D0}"/>
                  </a:ext>
                </a:extLst>
              </p:cNvPr>
              <p:cNvSpPr txBox="1">
                <a:spLocks/>
              </p:cNvSpPr>
              <p:nvPr/>
            </p:nvSpPr>
            <p:spPr>
              <a:xfrm>
                <a:off x="1712931" y="401882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01</a:t>
                </a:r>
              </a:p>
            </p:txBody>
          </p:sp>
          <p:sp>
            <p:nvSpPr>
              <p:cNvPr id="105" name="텍스트 개체 틀 2">
                <a:extLst>
                  <a:ext uri="{FF2B5EF4-FFF2-40B4-BE49-F238E27FC236}">
                    <a16:creationId xmlns:a16="http://schemas.microsoft.com/office/drawing/2014/main" id="{844EA152-C385-B066-0A1B-656F8CF678B3}"/>
                  </a:ext>
                </a:extLst>
              </p:cNvPr>
              <p:cNvSpPr txBox="1">
                <a:spLocks/>
              </p:cNvSpPr>
              <p:nvPr/>
            </p:nvSpPr>
            <p:spPr>
              <a:xfrm>
                <a:off x="1962181" y="401882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10</a:t>
                </a:r>
              </a:p>
            </p:txBody>
          </p:sp>
          <p:sp>
            <p:nvSpPr>
              <p:cNvPr id="106" name="텍스트 개체 틀 2">
                <a:extLst>
                  <a:ext uri="{FF2B5EF4-FFF2-40B4-BE49-F238E27FC236}">
                    <a16:creationId xmlns:a16="http://schemas.microsoft.com/office/drawing/2014/main" id="{B5A9A8D1-6D4B-D33C-FEE9-4B8F9BC61A36}"/>
                  </a:ext>
                </a:extLst>
              </p:cNvPr>
              <p:cNvSpPr txBox="1">
                <a:spLocks/>
              </p:cNvSpPr>
              <p:nvPr/>
            </p:nvSpPr>
            <p:spPr>
              <a:xfrm>
                <a:off x="2221481" y="401882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11</a:t>
                </a:r>
              </a:p>
            </p:txBody>
          </p:sp>
        </p:grpSp>
        <p:sp>
          <p:nvSpPr>
            <p:cNvPr id="108" name="TextBox 107">
              <a:extLst>
                <a:ext uri="{FF2B5EF4-FFF2-40B4-BE49-F238E27FC236}">
                  <a16:creationId xmlns:a16="http://schemas.microsoft.com/office/drawing/2014/main" id="{42812E4B-5570-0A12-37A3-4DFE27A3BEA9}"/>
                </a:ext>
              </a:extLst>
            </p:cNvPr>
            <p:cNvSpPr txBox="1"/>
            <p:nvPr/>
          </p:nvSpPr>
          <p:spPr>
            <a:xfrm>
              <a:off x="9936549" y="1707129"/>
              <a:ext cx="459556" cy="369332"/>
            </a:xfrm>
            <a:prstGeom prst="rect">
              <a:avLst/>
            </a:prstGeom>
            <a:noFill/>
          </p:spPr>
          <p:txBody>
            <a:bodyPr wrap="square">
              <a:spAutoFit/>
            </a:bodyPr>
            <a:lstStyle/>
            <a:p>
              <a:r>
                <a:rPr lang="ko-KR" altLang="en-US" b="0" i="0" dirty="0">
                  <a:solidFill>
                    <a:srgbClr val="FFC1C1"/>
                  </a:solidFill>
                  <a:effectLst/>
                  <a:latin typeface="Code2000"/>
                </a:rPr>
                <a:t>✓</a:t>
              </a:r>
              <a:endParaRPr lang="ko-KR" altLang="en-US" dirty="0">
                <a:solidFill>
                  <a:srgbClr val="FFC1C1"/>
                </a:solidFill>
              </a:endParaRPr>
            </a:p>
          </p:txBody>
        </p:sp>
      </p:grpSp>
      <p:grpSp>
        <p:nvGrpSpPr>
          <p:cNvPr id="16" name="그룹 15">
            <a:extLst>
              <a:ext uri="{FF2B5EF4-FFF2-40B4-BE49-F238E27FC236}">
                <a16:creationId xmlns:a16="http://schemas.microsoft.com/office/drawing/2014/main" id="{D25E7F4B-A684-BF7C-37F2-8667260273FF}"/>
              </a:ext>
            </a:extLst>
          </p:cNvPr>
          <p:cNvGrpSpPr/>
          <p:nvPr/>
        </p:nvGrpSpPr>
        <p:grpSpPr>
          <a:xfrm>
            <a:off x="9324688" y="3439396"/>
            <a:ext cx="1270858" cy="1173779"/>
            <a:chOff x="7030391" y="4842319"/>
            <a:chExt cx="1270858" cy="1173779"/>
          </a:xfrm>
        </p:grpSpPr>
        <p:sp>
          <p:nvSpPr>
            <p:cNvPr id="17" name="사각형: 둥근 모서리 13">
              <a:extLst>
                <a:ext uri="{FF2B5EF4-FFF2-40B4-BE49-F238E27FC236}">
                  <a16:creationId xmlns:a16="http://schemas.microsoft.com/office/drawing/2014/main" id="{6336F282-130A-5BC2-9371-4CE16F665F0E}"/>
                </a:ext>
              </a:extLst>
            </p:cNvPr>
            <p:cNvSpPr/>
            <p:nvPr/>
          </p:nvSpPr>
          <p:spPr>
            <a:xfrm>
              <a:off x="7030391" y="4842319"/>
              <a:ext cx="1270858" cy="1173779"/>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9389CF1D-0F75-FDB2-47EE-54577F399BEC}"/>
                </a:ext>
              </a:extLst>
            </p:cNvPr>
            <p:cNvSpPr/>
            <p:nvPr/>
          </p:nvSpPr>
          <p:spPr>
            <a:xfrm>
              <a:off x="7198412" y="5180147"/>
              <a:ext cx="159560" cy="3804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E1CEF700-E309-DC33-A574-5BF29DAB948A}"/>
                </a:ext>
              </a:extLst>
            </p:cNvPr>
            <p:cNvSpPr/>
            <p:nvPr/>
          </p:nvSpPr>
          <p:spPr>
            <a:xfrm>
              <a:off x="7455339" y="5180146"/>
              <a:ext cx="159560" cy="3804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A36853E-649A-9DC9-452A-8BD967761EF0}"/>
                </a:ext>
              </a:extLst>
            </p:cNvPr>
            <p:cNvSpPr/>
            <p:nvPr/>
          </p:nvSpPr>
          <p:spPr>
            <a:xfrm>
              <a:off x="7706416" y="5560635"/>
              <a:ext cx="159560" cy="3804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L" panose="02020503020101020101" pitchFamily="18" charset="-127"/>
                <a:ea typeface="서울남산체 L" panose="02020503020101020101" pitchFamily="18" charset="-127"/>
              </a:endParaRPr>
            </a:p>
          </p:txBody>
        </p:sp>
        <p:sp>
          <p:nvSpPr>
            <p:cNvPr id="21" name="직사각형 20">
              <a:extLst>
                <a:ext uri="{FF2B5EF4-FFF2-40B4-BE49-F238E27FC236}">
                  <a16:creationId xmlns:a16="http://schemas.microsoft.com/office/drawing/2014/main" id="{D938680A-8CA5-085F-8F52-FA73458CCF1D}"/>
                </a:ext>
              </a:extLst>
            </p:cNvPr>
            <p:cNvSpPr/>
            <p:nvPr/>
          </p:nvSpPr>
          <p:spPr>
            <a:xfrm>
              <a:off x="7964439" y="5180146"/>
              <a:ext cx="159560" cy="3804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18">
              <a:extLst>
                <a:ext uri="{FF2B5EF4-FFF2-40B4-BE49-F238E27FC236}">
                  <a16:creationId xmlns:a16="http://schemas.microsoft.com/office/drawing/2014/main" id="{9E5D1B98-9D33-8C57-F3F8-CAEAB0450A46}"/>
                </a:ext>
              </a:extLst>
            </p:cNvPr>
            <p:cNvCxnSpPr>
              <a:cxnSpLocks/>
            </p:cNvCxnSpPr>
            <p:nvPr/>
          </p:nvCxnSpPr>
          <p:spPr>
            <a:xfrm>
              <a:off x="7101045" y="5560636"/>
              <a:ext cx="1116000"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텍스트 개체 틀 2">
              <a:extLst>
                <a:ext uri="{FF2B5EF4-FFF2-40B4-BE49-F238E27FC236}">
                  <a16:creationId xmlns:a16="http://schemas.microsoft.com/office/drawing/2014/main" id="{686A9C9C-B0DB-758C-0E72-17DF76492E35}"/>
                </a:ext>
              </a:extLst>
            </p:cNvPr>
            <p:cNvSpPr txBox="1">
              <a:spLocks/>
            </p:cNvSpPr>
            <p:nvPr/>
          </p:nvSpPr>
          <p:spPr>
            <a:xfrm>
              <a:off x="7098134" y="558603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00</a:t>
              </a:r>
            </a:p>
          </p:txBody>
        </p:sp>
        <p:sp>
          <p:nvSpPr>
            <p:cNvPr id="24" name="텍스트 개체 틀 2">
              <a:extLst>
                <a:ext uri="{FF2B5EF4-FFF2-40B4-BE49-F238E27FC236}">
                  <a16:creationId xmlns:a16="http://schemas.microsoft.com/office/drawing/2014/main" id="{4013EC56-0678-783E-1F9D-ACCCE51D31AA}"/>
                </a:ext>
              </a:extLst>
            </p:cNvPr>
            <p:cNvSpPr txBox="1">
              <a:spLocks/>
            </p:cNvSpPr>
            <p:nvPr/>
          </p:nvSpPr>
          <p:spPr>
            <a:xfrm>
              <a:off x="7357426" y="558603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01</a:t>
              </a:r>
            </a:p>
          </p:txBody>
        </p:sp>
        <p:sp>
          <p:nvSpPr>
            <p:cNvPr id="25" name="텍스트 개체 틀 2">
              <a:extLst>
                <a:ext uri="{FF2B5EF4-FFF2-40B4-BE49-F238E27FC236}">
                  <a16:creationId xmlns:a16="http://schemas.microsoft.com/office/drawing/2014/main" id="{4C2A7382-4B3B-B2DA-ED3D-7DD0087F73F2}"/>
                </a:ext>
              </a:extLst>
            </p:cNvPr>
            <p:cNvSpPr txBox="1">
              <a:spLocks/>
            </p:cNvSpPr>
            <p:nvPr/>
          </p:nvSpPr>
          <p:spPr>
            <a:xfrm>
              <a:off x="7603501" y="558603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10</a:t>
              </a:r>
            </a:p>
          </p:txBody>
        </p:sp>
        <p:sp>
          <p:nvSpPr>
            <p:cNvPr id="26" name="텍스트 개체 틀 2">
              <a:extLst>
                <a:ext uri="{FF2B5EF4-FFF2-40B4-BE49-F238E27FC236}">
                  <a16:creationId xmlns:a16="http://schemas.microsoft.com/office/drawing/2014/main" id="{A87AB572-6C16-9178-2FEB-191DA9624905}"/>
                </a:ext>
              </a:extLst>
            </p:cNvPr>
            <p:cNvSpPr txBox="1">
              <a:spLocks/>
            </p:cNvSpPr>
            <p:nvPr/>
          </p:nvSpPr>
          <p:spPr>
            <a:xfrm>
              <a:off x="7865976" y="558603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11</a:t>
              </a:r>
            </a:p>
          </p:txBody>
        </p:sp>
      </p:grpSp>
      <p:grpSp>
        <p:nvGrpSpPr>
          <p:cNvPr id="15" name="그룹 14">
            <a:extLst>
              <a:ext uri="{FF2B5EF4-FFF2-40B4-BE49-F238E27FC236}">
                <a16:creationId xmlns:a16="http://schemas.microsoft.com/office/drawing/2014/main" id="{315DABF2-6C44-3C5F-5D45-566BF358C3BB}"/>
              </a:ext>
            </a:extLst>
          </p:cNvPr>
          <p:cNvGrpSpPr/>
          <p:nvPr/>
        </p:nvGrpSpPr>
        <p:grpSpPr>
          <a:xfrm>
            <a:off x="2344800" y="3048515"/>
            <a:ext cx="6138188" cy="1436402"/>
            <a:chOff x="494209" y="3233987"/>
            <a:chExt cx="6138188" cy="1433750"/>
          </a:xfrm>
        </p:grpSpPr>
        <p:pic>
          <p:nvPicPr>
            <p:cNvPr id="4" name="그림 3">
              <a:extLst>
                <a:ext uri="{FF2B5EF4-FFF2-40B4-BE49-F238E27FC236}">
                  <a16:creationId xmlns:a16="http://schemas.microsoft.com/office/drawing/2014/main" id="{BFACB644-F912-DD7B-16AA-6358EE4EACC5}"/>
                </a:ext>
              </a:extLst>
            </p:cNvPr>
            <p:cNvPicPr>
              <a:picLocks noChangeAspect="1"/>
            </p:cNvPicPr>
            <p:nvPr/>
          </p:nvPicPr>
          <p:blipFill rotWithShape="1">
            <a:blip r:embed="rId6"/>
            <a:srcRect l="4171" t="12066" r="2675" b="14440"/>
            <a:stretch/>
          </p:blipFill>
          <p:spPr>
            <a:xfrm>
              <a:off x="655934" y="3603704"/>
              <a:ext cx="3868633" cy="1064033"/>
            </a:xfrm>
            <a:prstGeom prst="rect">
              <a:avLst/>
            </a:prstGeom>
          </p:spPr>
        </p:pic>
        <p:sp>
          <p:nvSpPr>
            <p:cNvPr id="7" name="텍스트 개체 틀 2">
              <a:extLst>
                <a:ext uri="{FF2B5EF4-FFF2-40B4-BE49-F238E27FC236}">
                  <a16:creationId xmlns:a16="http://schemas.microsoft.com/office/drawing/2014/main" id="{0F542B33-18AE-4279-0895-EE51EF143FBC}"/>
                </a:ext>
              </a:extLst>
            </p:cNvPr>
            <p:cNvSpPr txBox="1">
              <a:spLocks/>
            </p:cNvSpPr>
            <p:nvPr/>
          </p:nvSpPr>
          <p:spPr>
            <a:xfrm>
              <a:off x="494209" y="3402931"/>
              <a:ext cx="1104751"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kumimoji="0" lang="en-US" altLang="ko-KR" sz="1800" b="1" i="0" u="none" strike="noStrike" kern="1200" cap="none" spc="0" normalizeH="0" baseline="0" noProof="0" dirty="0">
                  <a:ln>
                    <a:noFill/>
                  </a:ln>
                  <a:solidFill>
                    <a:schemeClr val="accent2">
                      <a:lumMod val="60000"/>
                      <a:lumOff val="40000"/>
                    </a:schemeClr>
                  </a:solidFill>
                  <a:effectLst/>
                  <a:uLnTx/>
                  <a:uFillTx/>
                  <a:ea typeface="서울남산체 M" panose="02020503020101020101" pitchFamily="18" charset="-127"/>
                </a:rPr>
                <a:t>Oracle</a:t>
              </a:r>
            </a:p>
          </p:txBody>
        </p:sp>
        <p:sp>
          <p:nvSpPr>
            <p:cNvPr id="8" name="텍스트 개체 틀 2">
              <a:extLst>
                <a:ext uri="{FF2B5EF4-FFF2-40B4-BE49-F238E27FC236}">
                  <a16:creationId xmlns:a16="http://schemas.microsoft.com/office/drawing/2014/main" id="{346CF9FD-12C2-9DA0-7771-5C9EAF05C2F0}"/>
                </a:ext>
              </a:extLst>
            </p:cNvPr>
            <p:cNvSpPr txBox="1">
              <a:spLocks/>
            </p:cNvSpPr>
            <p:nvPr/>
          </p:nvSpPr>
          <p:spPr>
            <a:xfrm>
              <a:off x="2413574" y="3233987"/>
              <a:ext cx="2474480"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1" hangingPunct="1">
                <a:lnSpc>
                  <a:spcPct val="90000"/>
                </a:lnSpc>
                <a:spcBef>
                  <a:spcPts val="1000"/>
                </a:spcBef>
                <a:spcAft>
                  <a:spcPts val="0"/>
                </a:spcAft>
                <a:buClrTx/>
                <a:buSzTx/>
                <a:buNone/>
                <a:tabLst/>
                <a:defRPr/>
              </a:pPr>
              <a:r>
                <a:rPr kumimoji="0" lang="en-US" altLang="ko-KR" sz="1800" b="1" i="0" u="none" strike="noStrike" kern="1200" cap="none" spc="0" normalizeH="0" baseline="0" noProof="0" dirty="0" err="1">
                  <a:ln>
                    <a:noFill/>
                  </a:ln>
                  <a:solidFill>
                    <a:srgbClr val="0070C0"/>
                  </a:solidFill>
                  <a:effectLst/>
                  <a:uLnTx/>
                  <a:uFillTx/>
                  <a:ea typeface="서울남산체 M" panose="02020503020101020101" pitchFamily="18" charset="-127"/>
                </a:rPr>
                <a:t>superpositioned</a:t>
              </a:r>
              <a:r>
                <a:rPr kumimoji="0" lang="en-US" altLang="ko-KR" sz="1800" b="1" i="0" u="none" strike="noStrike" kern="1200" cap="none" spc="0" normalizeH="0" baseline="0" noProof="0" dirty="0">
                  <a:ln>
                    <a:noFill/>
                  </a:ln>
                  <a:solidFill>
                    <a:srgbClr val="0070C0"/>
                  </a:solidFill>
                  <a:effectLst/>
                  <a:uLnTx/>
                  <a:uFillTx/>
                  <a:ea typeface="서울남산체 M" panose="02020503020101020101" pitchFamily="18" charset="-127"/>
                </a:rPr>
                <a:t> key</a:t>
              </a:r>
            </a:p>
          </p:txBody>
        </p:sp>
        <p:sp>
          <p:nvSpPr>
            <p:cNvPr id="9" name="텍스트 개체 틀 2">
              <a:extLst>
                <a:ext uri="{FF2B5EF4-FFF2-40B4-BE49-F238E27FC236}">
                  <a16:creationId xmlns:a16="http://schemas.microsoft.com/office/drawing/2014/main" id="{E4F608B0-2668-F342-D898-640803064CD9}"/>
                </a:ext>
              </a:extLst>
            </p:cNvPr>
            <p:cNvSpPr txBox="1">
              <a:spLocks/>
            </p:cNvSpPr>
            <p:nvPr/>
          </p:nvSpPr>
          <p:spPr>
            <a:xfrm>
              <a:off x="4470970" y="3851620"/>
              <a:ext cx="2161427" cy="544853"/>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1" hangingPunct="1">
                <a:lnSpc>
                  <a:spcPct val="90000"/>
                </a:lnSpc>
                <a:spcBef>
                  <a:spcPts val="1000"/>
                </a:spcBef>
                <a:spcAft>
                  <a:spcPts val="0"/>
                </a:spcAft>
                <a:buClrTx/>
                <a:buSzTx/>
                <a:buNone/>
                <a:tabLst/>
                <a:defRPr/>
              </a:pPr>
              <a:r>
                <a:rPr kumimoji="0" lang="en-US" altLang="ko-KR" sz="1800" b="1" i="0" u="none" strike="noStrike" kern="1200" cap="none" spc="0" normalizeH="0" baseline="0" noProof="0" dirty="0">
                  <a:ln>
                    <a:noFill/>
                  </a:ln>
                  <a:solidFill>
                    <a:srgbClr val="FF0000"/>
                  </a:solidFill>
                  <a:effectLst/>
                  <a:uLnTx/>
                  <a:uFillTx/>
                  <a:ea typeface="서울남산체 M" panose="02020503020101020101" pitchFamily="18" charset="-127"/>
                </a:rPr>
                <a:t>known ciphertext</a:t>
              </a:r>
            </a:p>
          </p:txBody>
        </p:sp>
        <p:sp>
          <p:nvSpPr>
            <p:cNvPr id="12" name="사각형: 둥근 모서리 2">
              <a:extLst>
                <a:ext uri="{FF2B5EF4-FFF2-40B4-BE49-F238E27FC236}">
                  <a16:creationId xmlns:a16="http://schemas.microsoft.com/office/drawing/2014/main" id="{43A67494-B6A5-BEFD-F3B2-D17AB9EFEC4E}"/>
                </a:ext>
              </a:extLst>
            </p:cNvPr>
            <p:cNvSpPr/>
            <p:nvPr/>
          </p:nvSpPr>
          <p:spPr>
            <a:xfrm>
              <a:off x="655935" y="3778842"/>
              <a:ext cx="766465" cy="627352"/>
            </a:xfrm>
            <a:prstGeom prst="roundRect">
              <a:avLst>
                <a:gd name="adj" fmla="val 4630"/>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13" name="사각형: 둥근 모서리 2">
              <a:extLst>
                <a:ext uri="{FF2B5EF4-FFF2-40B4-BE49-F238E27FC236}">
                  <a16:creationId xmlns:a16="http://schemas.microsoft.com/office/drawing/2014/main" id="{CA0D3323-07D9-E838-1A47-35F416675CC5}"/>
                </a:ext>
              </a:extLst>
            </p:cNvPr>
            <p:cNvSpPr/>
            <p:nvPr/>
          </p:nvSpPr>
          <p:spPr>
            <a:xfrm>
              <a:off x="3182717" y="3690856"/>
              <a:ext cx="589183" cy="821463"/>
            </a:xfrm>
            <a:prstGeom prst="roundRect">
              <a:avLst>
                <a:gd name="adj" fmla="val 463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14" name="사각형: 둥근 모서리 2">
              <a:extLst>
                <a:ext uri="{FF2B5EF4-FFF2-40B4-BE49-F238E27FC236}">
                  <a16:creationId xmlns:a16="http://schemas.microsoft.com/office/drawing/2014/main" id="{6A58885C-145F-2BB3-C41B-33FEE579B0DA}"/>
                </a:ext>
              </a:extLst>
            </p:cNvPr>
            <p:cNvSpPr/>
            <p:nvPr/>
          </p:nvSpPr>
          <p:spPr>
            <a:xfrm>
              <a:off x="4156178" y="3713526"/>
              <a:ext cx="368389" cy="821463"/>
            </a:xfrm>
            <a:prstGeom prst="roundRect">
              <a:avLst>
                <a:gd name="adj" fmla="val 4630"/>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grpSp>
      <p:sp>
        <p:nvSpPr>
          <p:cNvPr id="27" name="사각형: 둥근 모서리 2">
            <a:extLst>
              <a:ext uri="{FF2B5EF4-FFF2-40B4-BE49-F238E27FC236}">
                <a16:creationId xmlns:a16="http://schemas.microsoft.com/office/drawing/2014/main" id="{1B938F69-DFED-43FB-9558-FBE775647354}"/>
              </a:ext>
            </a:extLst>
          </p:cNvPr>
          <p:cNvSpPr/>
          <p:nvPr/>
        </p:nvSpPr>
        <p:spPr>
          <a:xfrm>
            <a:off x="4374231" y="3461881"/>
            <a:ext cx="1370063" cy="939525"/>
          </a:xfrm>
          <a:prstGeom prst="roundRect">
            <a:avLst>
              <a:gd name="adj" fmla="val 4630"/>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29" name="텍스트 개체 틀 2">
            <a:extLst>
              <a:ext uri="{FF2B5EF4-FFF2-40B4-BE49-F238E27FC236}">
                <a16:creationId xmlns:a16="http://schemas.microsoft.com/office/drawing/2014/main" id="{9446BE4E-96B8-C23B-CF30-C1F012A9CF16}"/>
              </a:ext>
            </a:extLst>
          </p:cNvPr>
          <p:cNvSpPr txBox="1">
            <a:spLocks/>
          </p:cNvSpPr>
          <p:nvPr/>
        </p:nvSpPr>
        <p:spPr>
          <a:xfrm>
            <a:off x="4348276" y="4306688"/>
            <a:ext cx="1370063" cy="545861"/>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lang="en-US" altLang="ko-KR" sz="1800" b="1" dirty="0">
                <a:solidFill>
                  <a:srgbClr val="00B050"/>
                </a:solidFill>
                <a:ea typeface="서울남산체 M" panose="02020503020101020101" pitchFamily="18" charset="-127"/>
              </a:rPr>
              <a:t>ciphertext</a:t>
            </a:r>
            <a:endParaRPr kumimoji="0" lang="en-US" altLang="ko-KR" sz="1800" b="1" i="0" u="none" strike="noStrike" kern="1200" cap="none" spc="0" normalizeH="0" baseline="0" noProof="0" dirty="0">
              <a:ln>
                <a:noFill/>
              </a:ln>
              <a:solidFill>
                <a:srgbClr val="00B050"/>
              </a:solidFill>
              <a:effectLst/>
              <a:uLnTx/>
              <a:uFillTx/>
              <a:ea typeface="서울남산체 M" panose="02020503020101020101" pitchFamily="18" charset="-127"/>
            </a:endParaRPr>
          </a:p>
        </p:txBody>
      </p:sp>
      <p:cxnSp>
        <p:nvCxnSpPr>
          <p:cNvPr id="35" name="꺾인 연결선[E] 34">
            <a:extLst>
              <a:ext uri="{FF2B5EF4-FFF2-40B4-BE49-F238E27FC236}">
                <a16:creationId xmlns:a16="http://schemas.microsoft.com/office/drawing/2014/main" id="{072BC464-1BC1-2734-61C2-AA84395AB852}"/>
              </a:ext>
            </a:extLst>
          </p:cNvPr>
          <p:cNvCxnSpPr>
            <a:cxnSpLocks/>
            <a:stCxn id="29" idx="3"/>
            <a:endCxn id="9" idx="2"/>
          </p:cNvCxnSpPr>
          <p:nvPr/>
        </p:nvCxnSpPr>
        <p:spPr>
          <a:xfrm flipV="1">
            <a:off x="5718339" y="4213151"/>
            <a:ext cx="1683936" cy="366468"/>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텍스트 개체 틀 2">
            <a:extLst>
              <a:ext uri="{FF2B5EF4-FFF2-40B4-BE49-F238E27FC236}">
                <a16:creationId xmlns:a16="http://schemas.microsoft.com/office/drawing/2014/main" id="{F4A882AB-D269-37B7-7901-4FCF3F1B713D}"/>
              </a:ext>
            </a:extLst>
          </p:cNvPr>
          <p:cNvSpPr txBox="1">
            <a:spLocks/>
          </p:cNvSpPr>
          <p:nvPr/>
        </p:nvSpPr>
        <p:spPr>
          <a:xfrm>
            <a:off x="6255934" y="4445877"/>
            <a:ext cx="1402047" cy="349846"/>
          </a:xfrm>
          <a:prstGeom prst="rect">
            <a:avLst/>
          </a:prstGeom>
          <a:solidFill>
            <a:schemeClr val="bg1"/>
          </a:solidFill>
        </p:spPr>
        <p:txBody>
          <a:bodyPr vert="horz" lIns="91440" tIns="45720" rIns="91440" bIns="45720" rtlCol="0" anchor="ctr">
            <a:normAutofit fontScale="850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None/>
              <a:tabLst/>
              <a:defRPr/>
            </a:pPr>
            <a:r>
              <a:rPr kumimoji="0" lang="en-US" altLang="ko-KR" sz="1800" b="1" i="0" u="none" strike="noStrike" kern="1200" cap="none" spc="0" normalizeH="0" baseline="0" noProof="0" dirty="0">
                <a:ln>
                  <a:noFill/>
                </a:ln>
                <a:effectLst/>
                <a:uLnTx/>
                <a:uFillTx/>
                <a:ea typeface="서울남산체 M" panose="02020503020101020101" pitchFamily="18" charset="-127"/>
              </a:rPr>
              <a:t>comparison</a:t>
            </a:r>
          </a:p>
        </p:txBody>
      </p:sp>
      <p:grpSp>
        <p:nvGrpSpPr>
          <p:cNvPr id="49" name="그룹 48">
            <a:extLst>
              <a:ext uri="{FF2B5EF4-FFF2-40B4-BE49-F238E27FC236}">
                <a16:creationId xmlns:a16="http://schemas.microsoft.com/office/drawing/2014/main" id="{90F978C0-5E09-E644-9F9B-8F2C88AD7F91}"/>
              </a:ext>
            </a:extLst>
          </p:cNvPr>
          <p:cNvGrpSpPr/>
          <p:nvPr/>
        </p:nvGrpSpPr>
        <p:grpSpPr>
          <a:xfrm>
            <a:off x="9324688" y="5239178"/>
            <a:ext cx="1270858" cy="1173780"/>
            <a:chOff x="5886147" y="837493"/>
            <a:chExt cx="1270858" cy="1173780"/>
          </a:xfrm>
        </p:grpSpPr>
        <p:sp>
          <p:nvSpPr>
            <p:cNvPr id="50" name="사각형: 둥근 모서리 35">
              <a:extLst>
                <a:ext uri="{FF2B5EF4-FFF2-40B4-BE49-F238E27FC236}">
                  <a16:creationId xmlns:a16="http://schemas.microsoft.com/office/drawing/2014/main" id="{24B5F357-A66F-5401-AC2F-4784BD82A623}"/>
                </a:ext>
              </a:extLst>
            </p:cNvPr>
            <p:cNvSpPr/>
            <p:nvPr/>
          </p:nvSpPr>
          <p:spPr>
            <a:xfrm>
              <a:off x="5886147" y="837493"/>
              <a:ext cx="1270858" cy="1173779"/>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97C318A3-46B8-CBCC-0C95-27F13AD5D480}"/>
                </a:ext>
              </a:extLst>
            </p:cNvPr>
            <p:cNvSpPr/>
            <p:nvPr/>
          </p:nvSpPr>
          <p:spPr>
            <a:xfrm>
              <a:off x="6070715" y="1677014"/>
              <a:ext cx="159560" cy="7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95DCDEB3-E7BF-3311-4F44-E0F3BE13FC26}"/>
                </a:ext>
              </a:extLst>
            </p:cNvPr>
            <p:cNvSpPr/>
            <p:nvPr/>
          </p:nvSpPr>
          <p:spPr>
            <a:xfrm>
              <a:off x="6327642" y="1676406"/>
              <a:ext cx="159560" cy="7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434D018A-B0F7-19E4-78EE-F72547C24C63}"/>
                </a:ext>
              </a:extLst>
            </p:cNvPr>
            <p:cNvSpPr/>
            <p:nvPr/>
          </p:nvSpPr>
          <p:spPr>
            <a:xfrm>
              <a:off x="6578719" y="985858"/>
              <a:ext cx="159560" cy="7632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E3B15BB7-2DF6-77F5-55F3-0340DDCF2AED}"/>
                </a:ext>
              </a:extLst>
            </p:cNvPr>
            <p:cNvSpPr/>
            <p:nvPr/>
          </p:nvSpPr>
          <p:spPr>
            <a:xfrm>
              <a:off x="6836742" y="1676405"/>
              <a:ext cx="159560" cy="7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5" name="직선 연결선 40">
              <a:extLst>
                <a:ext uri="{FF2B5EF4-FFF2-40B4-BE49-F238E27FC236}">
                  <a16:creationId xmlns:a16="http://schemas.microsoft.com/office/drawing/2014/main" id="{2F58FE30-9E81-98FE-DF43-64E60F787170}"/>
                </a:ext>
              </a:extLst>
            </p:cNvPr>
            <p:cNvCxnSpPr>
              <a:cxnSpLocks/>
            </p:cNvCxnSpPr>
            <p:nvPr/>
          </p:nvCxnSpPr>
          <p:spPr>
            <a:xfrm>
              <a:off x="5973348" y="1756326"/>
              <a:ext cx="1116000"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6" name="텍스트 개체 틀 2">
              <a:extLst>
                <a:ext uri="{FF2B5EF4-FFF2-40B4-BE49-F238E27FC236}">
                  <a16:creationId xmlns:a16="http://schemas.microsoft.com/office/drawing/2014/main" id="{9475B419-0822-94DA-37CE-A794890347FF}"/>
                </a:ext>
              </a:extLst>
            </p:cNvPr>
            <p:cNvSpPr txBox="1">
              <a:spLocks/>
            </p:cNvSpPr>
            <p:nvPr/>
          </p:nvSpPr>
          <p:spPr>
            <a:xfrm>
              <a:off x="5970437" y="178172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00</a:t>
              </a:r>
            </a:p>
          </p:txBody>
        </p:sp>
        <p:sp>
          <p:nvSpPr>
            <p:cNvPr id="57" name="텍스트 개체 틀 2">
              <a:extLst>
                <a:ext uri="{FF2B5EF4-FFF2-40B4-BE49-F238E27FC236}">
                  <a16:creationId xmlns:a16="http://schemas.microsoft.com/office/drawing/2014/main" id="{4CFE5912-5A46-72EB-6DCA-15BFB00F09A2}"/>
                </a:ext>
              </a:extLst>
            </p:cNvPr>
            <p:cNvSpPr txBox="1">
              <a:spLocks/>
            </p:cNvSpPr>
            <p:nvPr/>
          </p:nvSpPr>
          <p:spPr>
            <a:xfrm>
              <a:off x="6229729" y="178172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01</a:t>
              </a:r>
            </a:p>
          </p:txBody>
        </p:sp>
        <p:sp>
          <p:nvSpPr>
            <p:cNvPr id="58" name="텍스트 개체 틀 2">
              <a:extLst>
                <a:ext uri="{FF2B5EF4-FFF2-40B4-BE49-F238E27FC236}">
                  <a16:creationId xmlns:a16="http://schemas.microsoft.com/office/drawing/2014/main" id="{9871680E-C7DA-7219-7FA0-4E1CBC6C49C1}"/>
                </a:ext>
              </a:extLst>
            </p:cNvPr>
            <p:cNvSpPr txBox="1">
              <a:spLocks/>
            </p:cNvSpPr>
            <p:nvPr/>
          </p:nvSpPr>
          <p:spPr>
            <a:xfrm>
              <a:off x="6475804" y="178172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10</a:t>
              </a:r>
            </a:p>
          </p:txBody>
        </p:sp>
        <p:sp>
          <p:nvSpPr>
            <p:cNvPr id="59" name="텍스트 개체 틀 2">
              <a:extLst>
                <a:ext uri="{FF2B5EF4-FFF2-40B4-BE49-F238E27FC236}">
                  <a16:creationId xmlns:a16="http://schemas.microsoft.com/office/drawing/2014/main" id="{6985EAE5-939F-14B5-3994-4B6B3F9D0A1F}"/>
                </a:ext>
              </a:extLst>
            </p:cNvPr>
            <p:cNvSpPr txBox="1">
              <a:spLocks/>
            </p:cNvSpPr>
            <p:nvPr/>
          </p:nvSpPr>
          <p:spPr>
            <a:xfrm>
              <a:off x="6738279" y="1781723"/>
              <a:ext cx="361438" cy="229550"/>
            </a:xfrm>
            <a:prstGeom prst="rect">
              <a:avLst/>
            </a:prstGeom>
          </p:spPr>
          <p:txBody>
            <a:bodyPr vert="horz" lIns="91440" tIns="45720" rIns="91440" bIns="45720" rtlCol="0" anchor="ctr">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050" b="0" i="0" u="none" strike="noStrike" kern="1200" cap="none" spc="0" normalizeH="0" baseline="0" noProof="0" dirty="0">
                  <a:ln>
                    <a:noFill/>
                  </a:ln>
                  <a:solidFill>
                    <a:prstClr val="black"/>
                  </a:solidFill>
                  <a:effectLst/>
                  <a:uLnTx/>
                  <a:uFillTx/>
                  <a:latin typeface="서울남산체 L" panose="02020503020101020101" pitchFamily="18" charset="-127"/>
                  <a:ea typeface="서울남산체 L" panose="02020503020101020101" pitchFamily="18" charset="-127"/>
                </a:rPr>
                <a:t>11</a:t>
              </a:r>
            </a:p>
          </p:txBody>
        </p:sp>
      </p:grpSp>
    </p:spTree>
    <p:extLst>
      <p:ext uri="{BB962C8B-B14F-4D97-AF65-F5344CB8AC3E}">
        <p14:creationId xmlns:p14="http://schemas.microsoft.com/office/powerpoint/2010/main" val="129640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SPARKLE Permutation </a:t>
            </a:r>
            <a:r>
              <a:rPr lang="en-US" altLang="ko-KR" sz="2800" dirty="0">
                <a:latin typeface="서울남산체 B" panose="02020503020101020101" pitchFamily="18" charset="-127"/>
                <a:ea typeface="서울남산체 B" panose="02020503020101020101" pitchFamily="18" charset="-127"/>
              </a:rPr>
              <a:t>1) </a:t>
            </a:r>
            <a:r>
              <a:rPr lang="en-US" altLang="ko-KR" sz="2800" dirty="0" err="1">
                <a:latin typeface="서울남산체 B" panose="02020503020101020101" pitchFamily="18" charset="-127"/>
                <a:ea typeface="서울남산체 B" panose="02020503020101020101" pitchFamily="18" charset="-127"/>
              </a:rPr>
              <a:t>Alzette</a:t>
            </a:r>
            <a:endParaRPr lang="ko-KR" altLang="en-US" dirty="0">
              <a:latin typeface="서울남산체 B" panose="02020503020101020101" pitchFamily="18" charset="-127"/>
              <a:ea typeface="서울남산체 B" panose="02020503020101020101" pitchFamily="18" charset="-127"/>
            </a:endParaRPr>
          </a:p>
        </p:txBody>
      </p:sp>
      <p:pic>
        <p:nvPicPr>
          <p:cNvPr id="5" name="그림 4">
            <a:extLst>
              <a:ext uri="{FF2B5EF4-FFF2-40B4-BE49-F238E27FC236}">
                <a16:creationId xmlns:a16="http://schemas.microsoft.com/office/drawing/2014/main" id="{74C2F0F5-E8C5-3431-277B-965520B83BB7}"/>
              </a:ext>
            </a:extLst>
          </p:cNvPr>
          <p:cNvPicPr>
            <a:picLocks noChangeAspect="1"/>
          </p:cNvPicPr>
          <p:nvPr/>
        </p:nvPicPr>
        <p:blipFill rotWithShape="1">
          <a:blip r:embed="rId3"/>
          <a:srcRect r="19230"/>
          <a:stretch/>
        </p:blipFill>
        <p:spPr>
          <a:xfrm>
            <a:off x="411920" y="1224040"/>
            <a:ext cx="4777597" cy="3404058"/>
          </a:xfrm>
          <a:prstGeom prst="rect">
            <a:avLst/>
          </a:prstGeom>
        </p:spPr>
      </p:pic>
      <p:sp>
        <p:nvSpPr>
          <p:cNvPr id="6" name="사각형: 둥근 모서리 2">
            <a:extLst>
              <a:ext uri="{FF2B5EF4-FFF2-40B4-BE49-F238E27FC236}">
                <a16:creationId xmlns:a16="http://schemas.microsoft.com/office/drawing/2014/main" id="{D4FC212B-FCB0-E35C-FE89-59BC599DFEA6}"/>
              </a:ext>
            </a:extLst>
          </p:cNvPr>
          <p:cNvSpPr/>
          <p:nvPr/>
        </p:nvSpPr>
        <p:spPr>
          <a:xfrm>
            <a:off x="445498" y="2629121"/>
            <a:ext cx="2552636" cy="1014516"/>
          </a:xfrm>
          <a:prstGeom prst="roundRect">
            <a:avLst>
              <a:gd name="adj" fmla="val 4630"/>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사각형: 둥근 모서리 2">
            <a:extLst>
              <a:ext uri="{FF2B5EF4-FFF2-40B4-BE49-F238E27FC236}">
                <a16:creationId xmlns:a16="http://schemas.microsoft.com/office/drawing/2014/main" id="{5D52CA8B-9431-DE00-DABA-5EB670C4815C}"/>
              </a:ext>
            </a:extLst>
          </p:cNvPr>
          <p:cNvSpPr/>
          <p:nvPr/>
        </p:nvSpPr>
        <p:spPr>
          <a:xfrm>
            <a:off x="2998135" y="2629121"/>
            <a:ext cx="310060" cy="1014516"/>
          </a:xfrm>
          <a:prstGeom prst="roundRect">
            <a:avLst>
              <a:gd name="adj" fmla="val 463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2641BD5F-8036-2378-0355-EFCDA7DC4C51}"/>
              </a:ext>
            </a:extLst>
          </p:cNvPr>
          <p:cNvSpPr txBox="1"/>
          <p:nvPr/>
        </p:nvSpPr>
        <p:spPr>
          <a:xfrm>
            <a:off x="1657219" y="4815601"/>
            <a:ext cx="2621230" cy="646331"/>
          </a:xfrm>
          <a:prstGeom prst="rect">
            <a:avLst/>
          </a:prstGeom>
          <a:solidFill>
            <a:schemeClr val="bg1"/>
          </a:solidFill>
        </p:spPr>
        <p:txBody>
          <a:bodyPr wrap="none" rtlCol="0">
            <a:spAutoFit/>
          </a:bodyPr>
          <a:lstStyle/>
          <a:p>
            <a:r>
              <a:rPr kumimoji="1" lang="en-US" altLang="ko-KR" b="1" dirty="0">
                <a:solidFill>
                  <a:srgbClr val="0070C0"/>
                </a:solidFill>
              </a:rPr>
              <a:t>allocate 4 carry qubits</a:t>
            </a:r>
          </a:p>
          <a:p>
            <a:r>
              <a:rPr lang="ko-KR" altLang="en-US" b="1" dirty="0">
                <a:solidFill>
                  <a:srgbClr val="0070C0"/>
                </a:solidFill>
                <a:ea typeface="서울남산체 M" panose="02020503020101020101" pitchFamily="18" charset="-127"/>
              </a:rPr>
              <a:t>→</a:t>
            </a:r>
            <a:r>
              <a:rPr lang="ko-KR" altLang="en-US" b="1" dirty="0">
                <a:solidFill>
                  <a:srgbClr val="0070C0"/>
                </a:solidFill>
                <a:latin typeface="서울남산체 M" panose="02020503020101020101" pitchFamily="18" charset="-127"/>
                <a:ea typeface="서울남산체 M" panose="02020503020101020101" pitchFamily="18" charset="-127"/>
              </a:rPr>
              <a:t> </a:t>
            </a:r>
            <a:r>
              <a:rPr kumimoji="1" lang="en-US" altLang="ko-KR" b="1" dirty="0">
                <a:solidFill>
                  <a:srgbClr val="0070C0"/>
                </a:solidFill>
              </a:rPr>
              <a:t>reduce depth</a:t>
            </a:r>
            <a:endParaRPr kumimoji="1" lang="ko-KR" altLang="en-US" b="1" dirty="0">
              <a:solidFill>
                <a:srgbClr val="0070C0"/>
              </a:solidFill>
            </a:endParaRPr>
          </a:p>
        </p:txBody>
      </p:sp>
      <p:cxnSp>
        <p:nvCxnSpPr>
          <p:cNvPr id="24" name="직선 화살표 연결선 23">
            <a:extLst>
              <a:ext uri="{FF2B5EF4-FFF2-40B4-BE49-F238E27FC236}">
                <a16:creationId xmlns:a16="http://schemas.microsoft.com/office/drawing/2014/main" id="{A9AD03CF-B4E6-2430-BC3A-5EBA0060F13D}"/>
              </a:ext>
            </a:extLst>
          </p:cNvPr>
          <p:cNvCxnSpPr>
            <a:cxnSpLocks/>
            <a:stCxn id="21" idx="2"/>
          </p:cNvCxnSpPr>
          <p:nvPr/>
        </p:nvCxnSpPr>
        <p:spPr>
          <a:xfrm>
            <a:off x="3153165" y="3643637"/>
            <a:ext cx="0" cy="117196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CA4F8476-997D-3956-FA12-7301AA3649DB}"/>
              </a:ext>
            </a:extLst>
          </p:cNvPr>
          <p:cNvSpPr/>
          <p:nvPr/>
        </p:nvSpPr>
        <p:spPr>
          <a:xfrm>
            <a:off x="457476" y="2629121"/>
            <a:ext cx="2850719" cy="1009202"/>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4" name="그룹 13">
            <a:extLst>
              <a:ext uri="{FF2B5EF4-FFF2-40B4-BE49-F238E27FC236}">
                <a16:creationId xmlns:a16="http://schemas.microsoft.com/office/drawing/2014/main" id="{3C23D55C-FAE8-FB73-83F3-E488AC24905B}"/>
              </a:ext>
            </a:extLst>
          </p:cNvPr>
          <p:cNvGrpSpPr/>
          <p:nvPr/>
        </p:nvGrpSpPr>
        <p:grpSpPr>
          <a:xfrm>
            <a:off x="4525915" y="2511850"/>
            <a:ext cx="7359410" cy="3968694"/>
            <a:chOff x="4525915" y="2511850"/>
            <a:chExt cx="7359410" cy="3968694"/>
          </a:xfrm>
        </p:grpSpPr>
        <p:pic>
          <p:nvPicPr>
            <p:cNvPr id="11" name="그림 10">
              <a:extLst>
                <a:ext uri="{FF2B5EF4-FFF2-40B4-BE49-F238E27FC236}">
                  <a16:creationId xmlns:a16="http://schemas.microsoft.com/office/drawing/2014/main" id="{FEA57B1F-DA99-BE43-406B-BEC445A6F943}"/>
                </a:ext>
              </a:extLst>
            </p:cNvPr>
            <p:cNvPicPr>
              <a:picLocks noChangeAspect="1"/>
            </p:cNvPicPr>
            <p:nvPr/>
          </p:nvPicPr>
          <p:blipFill>
            <a:blip r:embed="rId4"/>
            <a:stretch>
              <a:fillRect/>
            </a:stretch>
          </p:blipFill>
          <p:spPr>
            <a:xfrm>
              <a:off x="4597360" y="2511850"/>
              <a:ext cx="7287965" cy="3968694"/>
            </a:xfrm>
            <a:prstGeom prst="rect">
              <a:avLst/>
            </a:prstGeom>
            <a:ln w="19050">
              <a:noFill/>
            </a:ln>
          </p:spPr>
        </p:pic>
        <p:sp>
          <p:nvSpPr>
            <p:cNvPr id="4" name="직사각형 3">
              <a:extLst>
                <a:ext uri="{FF2B5EF4-FFF2-40B4-BE49-F238E27FC236}">
                  <a16:creationId xmlns:a16="http://schemas.microsoft.com/office/drawing/2014/main" id="{B2B8AFA4-9951-1F67-E048-C637A590C5B8}"/>
                </a:ext>
              </a:extLst>
            </p:cNvPr>
            <p:cNvSpPr/>
            <p:nvPr/>
          </p:nvSpPr>
          <p:spPr>
            <a:xfrm>
              <a:off x="4525915" y="2524836"/>
              <a:ext cx="7359409" cy="3910738"/>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TextBox 8">
              <a:extLst>
                <a:ext uri="{FF2B5EF4-FFF2-40B4-BE49-F238E27FC236}">
                  <a16:creationId xmlns:a16="http://schemas.microsoft.com/office/drawing/2014/main" id="{3B5EFF0D-1C9E-B4D9-1BF5-150E3812C196}"/>
                </a:ext>
              </a:extLst>
            </p:cNvPr>
            <p:cNvSpPr txBox="1"/>
            <p:nvPr/>
          </p:nvSpPr>
          <p:spPr>
            <a:xfrm>
              <a:off x="7510338" y="3484206"/>
              <a:ext cx="1159292" cy="369332"/>
            </a:xfrm>
            <a:prstGeom prst="rect">
              <a:avLst/>
            </a:prstGeom>
            <a:noFill/>
          </p:spPr>
          <p:txBody>
            <a:bodyPr wrap="none" rtlCol="0">
              <a:spAutoFit/>
            </a:bodyPr>
            <a:lstStyle/>
            <a:p>
              <a:r>
                <a:rPr kumimoji="1" lang="en-US" altLang="ko-KR" b="1" dirty="0"/>
                <a:t>1-branch</a:t>
              </a:r>
              <a:endParaRPr kumimoji="1" lang="ko-KR" altLang="en-US" b="1" dirty="0"/>
            </a:p>
          </p:txBody>
        </p:sp>
        <p:sp>
          <p:nvSpPr>
            <p:cNvPr id="13" name="직사각형 12">
              <a:extLst>
                <a:ext uri="{FF2B5EF4-FFF2-40B4-BE49-F238E27FC236}">
                  <a16:creationId xmlns:a16="http://schemas.microsoft.com/office/drawing/2014/main" id="{8119E55D-BFE6-0F03-6267-C076EDB08A7B}"/>
                </a:ext>
              </a:extLst>
            </p:cNvPr>
            <p:cNvSpPr/>
            <p:nvPr/>
          </p:nvSpPr>
          <p:spPr>
            <a:xfrm>
              <a:off x="4632727" y="3379166"/>
              <a:ext cx="2789463" cy="64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9" name="그룹 18">
              <a:extLst>
                <a:ext uri="{FF2B5EF4-FFF2-40B4-BE49-F238E27FC236}">
                  <a16:creationId xmlns:a16="http://schemas.microsoft.com/office/drawing/2014/main" id="{35658B37-9697-954B-4AD8-101154B63189}"/>
                </a:ext>
              </a:extLst>
            </p:cNvPr>
            <p:cNvGrpSpPr/>
            <p:nvPr/>
          </p:nvGrpSpPr>
          <p:grpSpPr>
            <a:xfrm>
              <a:off x="8754004" y="3312643"/>
              <a:ext cx="1825756" cy="830997"/>
              <a:chOff x="8360326" y="2717302"/>
              <a:chExt cx="1825756" cy="830997"/>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7750FD-86AA-785E-AFBB-26AF5BD27189}"/>
                      </a:ext>
                    </a:extLst>
                  </p:cNvPr>
                  <p:cNvSpPr txBox="1"/>
                  <p:nvPr/>
                </p:nvSpPr>
                <p:spPr>
                  <a:xfrm>
                    <a:off x="8360326" y="2717302"/>
                    <a:ext cx="1825756"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ko-KR" b="0" i="1" smtClean="0">
                              <a:latin typeface="Cambria Math" panose="02040503050406030204" pitchFamily="18" charset="0"/>
                            </a:rPr>
                            <m:t>𝑥</m:t>
                          </m:r>
                          <m:r>
                            <a:rPr kumimoji="1" lang="en-US" altLang="ko-KR" b="0" i="1" smtClean="0">
                              <a:latin typeface="Cambria Math" panose="02040503050406030204" pitchFamily="18" charset="0"/>
                              <a:ea typeface="Cambria Math" panose="02040503050406030204" pitchFamily="18" charset="0"/>
                            </a:rPr>
                            <m:t>←</m:t>
                          </m:r>
                          <m:r>
                            <a:rPr kumimoji="1" lang="en-US" altLang="ko-KR" b="0" i="1" smtClean="0">
                              <a:latin typeface="Cambria Math" panose="02040503050406030204" pitchFamily="18" charset="0"/>
                              <a:ea typeface="Cambria Math" panose="02040503050406030204" pitchFamily="18" charset="0"/>
                            </a:rPr>
                            <m:t>𝑥</m:t>
                          </m:r>
                          <m:r>
                            <a:rPr kumimoji="1" lang="en-US" altLang="ko-KR" b="0" i="1" smtClean="0">
                              <a:latin typeface="Cambria Math" panose="02040503050406030204" pitchFamily="18" charset="0"/>
                              <a:ea typeface="Cambria Math" panose="02040503050406030204" pitchFamily="18" charset="0"/>
                            </a:rPr>
                            <m:t>+(</m:t>
                          </m:r>
                          <m:r>
                            <a:rPr kumimoji="1" lang="en-US" altLang="ko-KR" b="0" i="1" smtClean="0">
                              <a:latin typeface="Cambria Math" panose="02040503050406030204" pitchFamily="18" charset="0"/>
                              <a:ea typeface="Cambria Math" panose="02040503050406030204" pitchFamily="18" charset="0"/>
                            </a:rPr>
                            <m:t>𝑦</m:t>
                          </m:r>
                          <m:r>
                            <m:rPr>
                              <m:nor/>
                            </m:rPr>
                            <a:rPr kumimoji="1" lang="en-US" altLang="ko-KR" b="0" i="0" smtClean="0">
                              <a:latin typeface="Cambria Math" panose="02040503050406030204" pitchFamily="18" charset="0"/>
                              <a:ea typeface="Cambria Math" panose="02040503050406030204" pitchFamily="18" charset="0"/>
                            </a:rPr>
                            <m:t>      31)</m:t>
                          </m:r>
                        </m:oMath>
                      </m:oMathPara>
                    </a14:m>
                    <a:endParaRPr kumimoji="1" lang="en-US" altLang="ko-KR"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kumimoji="1" lang="en-US" altLang="ko-KR" b="0" i="1" smtClean="0">
                              <a:latin typeface="Cambria Math" panose="02040503050406030204" pitchFamily="18" charset="0"/>
                            </a:rPr>
                            <m:t>𝑦</m:t>
                          </m:r>
                          <m:r>
                            <a:rPr kumimoji="1" lang="en-US" altLang="ko-KR" i="1">
                              <a:latin typeface="Cambria Math" panose="02040503050406030204" pitchFamily="18" charset="0"/>
                              <a:ea typeface="Cambria Math" panose="02040503050406030204" pitchFamily="18" charset="0"/>
                            </a:rPr>
                            <m:t>←</m:t>
                          </m:r>
                          <m:r>
                            <a:rPr kumimoji="1" lang="en-US" altLang="ko-KR" b="0" i="1" smtClean="0">
                              <a:latin typeface="Cambria Math" panose="02040503050406030204" pitchFamily="18" charset="0"/>
                              <a:ea typeface="Cambria Math" panose="02040503050406030204" pitchFamily="18" charset="0"/>
                            </a:rPr>
                            <m:t>𝑦</m:t>
                          </m:r>
                          <m:r>
                            <a:rPr kumimoji="1" lang="en-US" altLang="ko-KR" b="0" i="1" smtClean="0">
                              <a:latin typeface="Cambria Math" panose="02040503050406030204" pitchFamily="18" charset="0"/>
                              <a:ea typeface="Cambria Math" panose="02040503050406030204" pitchFamily="18" charset="0"/>
                            </a:rPr>
                            <m:t> ⨁ (</m:t>
                          </m:r>
                          <m:r>
                            <m:rPr>
                              <m:nor/>
                            </m:rPr>
                            <a:rPr kumimoji="1" lang="en-US" altLang="ko-KR" b="0" i="0" smtClean="0">
                              <a:latin typeface="Cambria Math" panose="02040503050406030204" pitchFamily="18" charset="0"/>
                              <a:ea typeface="Cambria Math" panose="02040503050406030204" pitchFamily="18" charset="0"/>
                            </a:rPr>
                            <m:t>x</m:t>
                          </m:r>
                          <m:r>
                            <m:rPr>
                              <m:nor/>
                            </m:rPr>
                            <a:rPr kumimoji="1" lang="en-US" altLang="ko-KR">
                              <a:latin typeface="Cambria Math" panose="02040503050406030204" pitchFamily="18" charset="0"/>
                              <a:ea typeface="Cambria Math" panose="02040503050406030204" pitchFamily="18" charset="0"/>
                            </a:rPr>
                            <m:t>      </m:t>
                          </m:r>
                          <m:r>
                            <m:rPr>
                              <m:nor/>
                            </m:rPr>
                            <a:rPr kumimoji="1" lang="en-US" altLang="ko-KR" b="0" i="0" smtClean="0">
                              <a:latin typeface="Cambria Math" panose="02040503050406030204" pitchFamily="18" charset="0"/>
                              <a:ea typeface="Cambria Math" panose="02040503050406030204" pitchFamily="18" charset="0"/>
                            </a:rPr>
                            <m:t>24</m:t>
                          </m:r>
                          <m:r>
                            <m:rPr>
                              <m:nor/>
                            </m:rPr>
                            <a:rPr kumimoji="1" lang="en-US" altLang="ko-KR">
                              <a:latin typeface="Cambria Math" panose="02040503050406030204" pitchFamily="18" charset="0"/>
                              <a:ea typeface="Cambria Math" panose="02040503050406030204" pitchFamily="18" charset="0"/>
                            </a:rPr>
                            <m:t>)</m:t>
                          </m:r>
                        </m:oMath>
                      </m:oMathPara>
                    </a14:m>
                    <a:endParaRPr lang="en-US" altLang="ko-KR" dirty="0"/>
                  </a:p>
                  <a:p>
                    <a:pPr/>
                    <a14:m>
                      <m:oMathPara xmlns:m="http://schemas.openxmlformats.org/officeDocument/2006/math">
                        <m:oMathParaPr>
                          <m:jc m:val="left"/>
                        </m:oMathParaPr>
                        <m:oMath xmlns:m="http://schemas.openxmlformats.org/officeDocument/2006/math">
                          <m:r>
                            <a:rPr kumimoji="1" lang="en-US" altLang="ko-KR" i="1">
                              <a:latin typeface="Cambria Math" panose="02040503050406030204" pitchFamily="18" charset="0"/>
                            </a:rPr>
                            <m:t>𝑥</m:t>
                          </m:r>
                          <m:r>
                            <a:rPr kumimoji="1" lang="en-US" altLang="ko-KR" i="1">
                              <a:latin typeface="Cambria Math" panose="02040503050406030204" pitchFamily="18" charset="0"/>
                              <a:ea typeface="Cambria Math" panose="02040503050406030204" pitchFamily="18" charset="0"/>
                            </a:rPr>
                            <m:t>←</m:t>
                          </m:r>
                          <m:r>
                            <a:rPr kumimoji="1" lang="en-US" altLang="ko-KR" i="1">
                              <a:latin typeface="Cambria Math" panose="02040503050406030204" pitchFamily="18" charset="0"/>
                              <a:ea typeface="Cambria Math" panose="02040503050406030204" pitchFamily="18" charset="0"/>
                            </a:rPr>
                            <m:t>𝑥</m:t>
                          </m:r>
                          <m:r>
                            <a:rPr kumimoji="1" lang="en-US" altLang="ko-KR" b="0" i="1" smtClean="0">
                              <a:latin typeface="Cambria Math" panose="02040503050406030204" pitchFamily="18" charset="0"/>
                              <a:ea typeface="Cambria Math" panose="02040503050406030204" pitchFamily="18" charset="0"/>
                            </a:rPr>
                            <m:t> ⨁ </m:t>
                          </m:r>
                          <m:r>
                            <a:rPr kumimoji="1" lang="en-US" altLang="ko-KR" b="0" i="1" smtClean="0">
                              <a:latin typeface="Cambria Math" panose="02040503050406030204" pitchFamily="18" charset="0"/>
                              <a:ea typeface="Cambria Math" panose="02040503050406030204" pitchFamily="18" charset="0"/>
                            </a:rPr>
                            <m:t>𝑐</m:t>
                          </m:r>
                        </m:oMath>
                      </m:oMathPara>
                    </a14:m>
                    <a:endParaRPr lang="ko-KR" altLang="en-US" dirty="0"/>
                  </a:p>
                </p:txBody>
              </p:sp>
            </mc:Choice>
            <mc:Fallback xmlns="">
              <p:sp>
                <p:nvSpPr>
                  <p:cNvPr id="17" name="TextBox 16">
                    <a:extLst>
                      <a:ext uri="{FF2B5EF4-FFF2-40B4-BE49-F238E27FC236}">
                        <a16:creationId xmlns:a16="http://schemas.microsoft.com/office/drawing/2014/main" id="{C27750FD-86AA-785E-AFBB-26AF5BD27189}"/>
                      </a:ext>
                    </a:extLst>
                  </p:cNvPr>
                  <p:cNvSpPr txBox="1">
                    <a:spLocks noRot="1" noChangeAspect="1" noMove="1" noResize="1" noEditPoints="1" noAdjustHandles="1" noChangeArrowheads="1" noChangeShapeType="1" noTextEdit="1"/>
                  </p:cNvSpPr>
                  <p:nvPr/>
                </p:nvSpPr>
                <p:spPr>
                  <a:xfrm>
                    <a:off x="8360326" y="2717302"/>
                    <a:ext cx="1825756" cy="830997"/>
                  </a:xfrm>
                  <a:prstGeom prst="rect">
                    <a:avLst/>
                  </a:prstGeom>
                  <a:blipFill>
                    <a:blip r:embed="rId5"/>
                    <a:stretch>
                      <a:fillRect l="-4138" t="-1493" r="-1379" b="-11940"/>
                    </a:stretch>
                  </a:blipFill>
                </p:spPr>
                <p:txBody>
                  <a:bodyPr/>
                  <a:lstStyle/>
                  <a:p>
                    <a:r>
                      <a:rPr lang="ko-KR" altLang="en-US">
                        <a:noFill/>
                      </a:rPr>
                      <a:t> </a:t>
                    </a:r>
                  </a:p>
                </p:txBody>
              </p:sp>
            </mc:Fallback>
          </mc:AlternateContent>
          <p:pic>
            <p:nvPicPr>
              <p:cNvPr id="8" name="그림 7">
                <a:extLst>
                  <a:ext uri="{FF2B5EF4-FFF2-40B4-BE49-F238E27FC236}">
                    <a16:creationId xmlns:a16="http://schemas.microsoft.com/office/drawing/2014/main" id="{B7470590-6B16-8431-EED3-50310CF2F266}"/>
                  </a:ext>
                </a:extLst>
              </p:cNvPr>
              <p:cNvPicPr>
                <a:picLocks noChangeAspect="1"/>
              </p:cNvPicPr>
              <p:nvPr/>
            </p:nvPicPr>
            <p:blipFill rotWithShape="1">
              <a:blip r:embed="rId6"/>
              <a:srcRect l="61720" t="5921" r="23429" b="69375"/>
              <a:stretch/>
            </p:blipFill>
            <p:spPr>
              <a:xfrm>
                <a:off x="9424448" y="2769898"/>
                <a:ext cx="314960" cy="200794"/>
              </a:xfrm>
              <a:prstGeom prst="rect">
                <a:avLst/>
              </a:prstGeom>
            </p:spPr>
          </p:pic>
          <p:pic>
            <p:nvPicPr>
              <p:cNvPr id="18" name="그림 17">
                <a:extLst>
                  <a:ext uri="{FF2B5EF4-FFF2-40B4-BE49-F238E27FC236}">
                    <a16:creationId xmlns:a16="http://schemas.microsoft.com/office/drawing/2014/main" id="{5E75CC68-8A95-1592-0D9C-424D8AE975DA}"/>
                  </a:ext>
                </a:extLst>
              </p:cNvPr>
              <p:cNvPicPr>
                <a:picLocks noChangeAspect="1"/>
              </p:cNvPicPr>
              <p:nvPr/>
            </p:nvPicPr>
            <p:blipFill rotWithShape="1">
              <a:blip r:embed="rId6"/>
              <a:srcRect l="61720" t="5921" r="23429" b="69375"/>
              <a:stretch/>
            </p:blipFill>
            <p:spPr>
              <a:xfrm>
                <a:off x="9449497" y="3042982"/>
                <a:ext cx="314960" cy="200794"/>
              </a:xfrm>
              <a:prstGeom prst="rect">
                <a:avLst/>
              </a:prstGeom>
            </p:spPr>
          </p:pic>
        </p:grpSp>
        <p:sp>
          <p:nvSpPr>
            <p:cNvPr id="20" name="사각형: 둥근 모서리 2">
              <a:extLst>
                <a:ext uri="{FF2B5EF4-FFF2-40B4-BE49-F238E27FC236}">
                  <a16:creationId xmlns:a16="http://schemas.microsoft.com/office/drawing/2014/main" id="{776489C5-C87D-6042-0B27-D17796E5A0D4}"/>
                </a:ext>
              </a:extLst>
            </p:cNvPr>
            <p:cNvSpPr/>
            <p:nvPr/>
          </p:nvSpPr>
          <p:spPr>
            <a:xfrm>
              <a:off x="7650528" y="4268480"/>
              <a:ext cx="3935868" cy="923330"/>
            </a:xfrm>
            <a:prstGeom prst="roundRect">
              <a:avLst>
                <a:gd name="adj" fmla="val 4630"/>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5" name="연결선: 꺾임 6">
              <a:extLst>
                <a:ext uri="{FF2B5EF4-FFF2-40B4-BE49-F238E27FC236}">
                  <a16:creationId xmlns:a16="http://schemas.microsoft.com/office/drawing/2014/main" id="{F669B38B-F24D-714E-1560-69D275CD2A65}"/>
                </a:ext>
              </a:extLst>
            </p:cNvPr>
            <p:cNvCxnSpPr>
              <a:cxnSpLocks/>
            </p:cNvCxnSpPr>
            <p:nvPr/>
          </p:nvCxnSpPr>
          <p:spPr>
            <a:xfrm rot="10800000" flipV="1">
              <a:off x="7671342" y="4462433"/>
              <a:ext cx="12700" cy="540000"/>
            </a:xfrm>
            <a:prstGeom prst="bentConnector3">
              <a:avLst>
                <a:gd name="adj1" fmla="val 1091803"/>
              </a:avLst>
            </a:prstGeom>
            <a:ln w="19050">
              <a:solidFill>
                <a:srgbClr val="E3DE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E6A28D6-CA2E-6888-6B75-F2E9A5D748E3}"/>
                </a:ext>
              </a:extLst>
            </p:cNvPr>
            <p:cNvSpPr txBox="1"/>
            <p:nvPr/>
          </p:nvSpPr>
          <p:spPr>
            <a:xfrm>
              <a:off x="7698417" y="4253490"/>
              <a:ext cx="4057892" cy="923330"/>
            </a:xfrm>
            <a:prstGeom prst="rect">
              <a:avLst/>
            </a:prstGeom>
            <a:noFill/>
          </p:spPr>
          <p:txBody>
            <a:bodyPr wrap="square" rtlCol="0">
              <a:spAutoFit/>
            </a:bodyPr>
            <a:lstStyle/>
            <a:p>
              <a:r>
                <a:rPr kumimoji="1" lang="en-US" altLang="ko-KR" b="1" dirty="0"/>
                <a:t>Addition – CDKM</a:t>
              </a:r>
              <a:r>
                <a:rPr kumimoji="1" lang="ko-KR" altLang="en-US" b="1" dirty="0"/>
                <a:t> </a:t>
              </a:r>
              <a:r>
                <a:rPr kumimoji="1" lang="en-US" altLang="ko-KR" sz="1600" b="1" dirty="0"/>
                <a:t>ripple-carry adder</a:t>
              </a:r>
            </a:p>
            <a:p>
              <a:r>
                <a:rPr kumimoji="1" lang="en-US" altLang="ko-KR" b="1" dirty="0"/>
                <a:t>Rotation – logical Swap</a:t>
              </a:r>
            </a:p>
            <a:p>
              <a:r>
                <a:rPr kumimoji="1" lang="en-US" altLang="ko-KR" b="1" dirty="0"/>
                <a:t>XOR – CNOT gate</a:t>
              </a:r>
              <a:endParaRPr kumimoji="1" lang="ko-KR" altLang="en-US" b="1" dirty="0"/>
            </a:p>
          </p:txBody>
        </p:sp>
      </p:grpSp>
    </p:spTree>
    <p:extLst>
      <p:ext uri="{BB962C8B-B14F-4D97-AF65-F5344CB8AC3E}">
        <p14:creationId xmlns:p14="http://schemas.microsoft.com/office/powerpoint/2010/main" val="248254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SPARKLE Permutation </a:t>
            </a:r>
            <a:r>
              <a:rPr lang="en-US" altLang="ko-KR" sz="2800" dirty="0">
                <a:latin typeface="서울남산체 B" panose="02020503020101020101" pitchFamily="18" charset="-127"/>
                <a:ea typeface="서울남산체 B" panose="02020503020101020101" pitchFamily="18" charset="-127"/>
              </a:rPr>
              <a:t>2) Diffusion operator</a:t>
            </a:r>
            <a:endParaRPr lang="ko-KR" altLang="en-US" sz="2800" dirty="0">
              <a:latin typeface="서울남산체 B" panose="02020503020101020101" pitchFamily="18" charset="-127"/>
              <a:ea typeface="서울남산체 B" panose="02020503020101020101" pitchFamily="18" charset="-127"/>
            </a:endParaRPr>
          </a:p>
        </p:txBody>
      </p:sp>
      <p:pic>
        <p:nvPicPr>
          <p:cNvPr id="8" name="그림 7">
            <a:extLst>
              <a:ext uri="{FF2B5EF4-FFF2-40B4-BE49-F238E27FC236}">
                <a16:creationId xmlns:a16="http://schemas.microsoft.com/office/drawing/2014/main" id="{57E3C61B-CC65-CD76-AE7B-A9D1BBBA60B9}"/>
              </a:ext>
            </a:extLst>
          </p:cNvPr>
          <p:cNvPicPr>
            <a:picLocks noChangeAspect="1"/>
          </p:cNvPicPr>
          <p:nvPr/>
        </p:nvPicPr>
        <p:blipFill rotWithShape="1">
          <a:blip r:embed="rId3"/>
          <a:srcRect r="19230"/>
          <a:stretch/>
        </p:blipFill>
        <p:spPr>
          <a:xfrm>
            <a:off x="411920" y="1143000"/>
            <a:ext cx="4777597" cy="3404058"/>
          </a:xfrm>
          <a:prstGeom prst="rect">
            <a:avLst/>
          </a:prstGeom>
        </p:spPr>
      </p:pic>
      <p:sp>
        <p:nvSpPr>
          <p:cNvPr id="9" name="사각형: 둥근 모서리 2">
            <a:extLst>
              <a:ext uri="{FF2B5EF4-FFF2-40B4-BE49-F238E27FC236}">
                <a16:creationId xmlns:a16="http://schemas.microsoft.com/office/drawing/2014/main" id="{129645B3-711F-0BC2-9C60-6DE49E17FBCE}"/>
              </a:ext>
            </a:extLst>
          </p:cNvPr>
          <p:cNvSpPr/>
          <p:nvPr/>
        </p:nvSpPr>
        <p:spPr>
          <a:xfrm>
            <a:off x="411920" y="3633849"/>
            <a:ext cx="2950844" cy="463138"/>
          </a:xfrm>
          <a:prstGeom prst="roundRect">
            <a:avLst>
              <a:gd name="adj" fmla="val 4630"/>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1" name="그룹 10">
            <a:extLst>
              <a:ext uri="{FF2B5EF4-FFF2-40B4-BE49-F238E27FC236}">
                <a16:creationId xmlns:a16="http://schemas.microsoft.com/office/drawing/2014/main" id="{27696797-CCB8-6C84-9FAD-B152BDE88C6F}"/>
              </a:ext>
            </a:extLst>
          </p:cNvPr>
          <p:cNvGrpSpPr/>
          <p:nvPr/>
        </p:nvGrpSpPr>
        <p:grpSpPr>
          <a:xfrm>
            <a:off x="4567055" y="1143000"/>
            <a:ext cx="4870859" cy="5684173"/>
            <a:chOff x="5226443" y="1203807"/>
            <a:chExt cx="4870859" cy="5684173"/>
          </a:xfrm>
        </p:grpSpPr>
        <p:pic>
          <p:nvPicPr>
            <p:cNvPr id="6" name="그림 5">
              <a:extLst>
                <a:ext uri="{FF2B5EF4-FFF2-40B4-BE49-F238E27FC236}">
                  <a16:creationId xmlns:a16="http://schemas.microsoft.com/office/drawing/2014/main" id="{A382B463-A15A-AD11-B93C-649A2C61A8A7}"/>
                </a:ext>
              </a:extLst>
            </p:cNvPr>
            <p:cNvPicPr>
              <a:picLocks noChangeAspect="1"/>
            </p:cNvPicPr>
            <p:nvPr/>
          </p:nvPicPr>
          <p:blipFill rotWithShape="1">
            <a:blip r:embed="rId4"/>
            <a:srcRect t="-1" b="-3213"/>
            <a:stretch/>
          </p:blipFill>
          <p:spPr>
            <a:xfrm>
              <a:off x="5226443" y="1203808"/>
              <a:ext cx="4870859" cy="5684172"/>
            </a:xfrm>
            <a:prstGeom prst="rect">
              <a:avLst/>
            </a:prstGeom>
          </p:spPr>
        </p:pic>
        <p:sp>
          <p:nvSpPr>
            <p:cNvPr id="3" name="직사각형 2">
              <a:extLst>
                <a:ext uri="{FF2B5EF4-FFF2-40B4-BE49-F238E27FC236}">
                  <a16:creationId xmlns:a16="http://schemas.microsoft.com/office/drawing/2014/main" id="{875D4EF2-FFB4-3DCF-82F8-807B36389200}"/>
                </a:ext>
              </a:extLst>
            </p:cNvPr>
            <p:cNvSpPr/>
            <p:nvPr/>
          </p:nvSpPr>
          <p:spPr>
            <a:xfrm>
              <a:off x="5226443" y="1203807"/>
              <a:ext cx="4870859" cy="547642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t>©</a:t>
              </a:r>
              <a:endParaRPr kumimoji="1" lang="ko-KR" altLang="en-US" dirty="0"/>
            </a:p>
          </p:txBody>
        </p:sp>
      </p:grpSp>
      <p:sp>
        <p:nvSpPr>
          <p:cNvPr id="12" name="TextBox 11">
            <a:extLst>
              <a:ext uri="{FF2B5EF4-FFF2-40B4-BE49-F238E27FC236}">
                <a16:creationId xmlns:a16="http://schemas.microsoft.com/office/drawing/2014/main" id="{E76D56F5-6C08-C2ED-AF78-765DD44CE71B}"/>
              </a:ext>
            </a:extLst>
          </p:cNvPr>
          <p:cNvSpPr txBox="1"/>
          <p:nvPr/>
        </p:nvSpPr>
        <p:spPr>
          <a:xfrm>
            <a:off x="6457891" y="5714999"/>
            <a:ext cx="1398844" cy="369332"/>
          </a:xfrm>
          <a:prstGeom prst="rect">
            <a:avLst/>
          </a:prstGeom>
          <a:noFill/>
        </p:spPr>
        <p:txBody>
          <a:bodyPr wrap="none" rtlCol="0">
            <a:spAutoFit/>
          </a:bodyPr>
          <a:lstStyle/>
          <a:p>
            <a:r>
              <a:rPr kumimoji="1" lang="en-US" altLang="ko-KR" b="1" dirty="0"/>
              <a:t>SWAP gate</a:t>
            </a:r>
            <a:endParaRPr kumimoji="1" lang="ko-KR" altLang="en-US" b="1" dirty="0"/>
          </a:p>
        </p:txBody>
      </p:sp>
      <p:sp>
        <p:nvSpPr>
          <p:cNvPr id="13" name="사각형: 둥근 모서리 2">
            <a:extLst>
              <a:ext uri="{FF2B5EF4-FFF2-40B4-BE49-F238E27FC236}">
                <a16:creationId xmlns:a16="http://schemas.microsoft.com/office/drawing/2014/main" id="{2E3D6982-2ECC-F457-27E9-737EBA57C71F}"/>
              </a:ext>
            </a:extLst>
          </p:cNvPr>
          <p:cNvSpPr/>
          <p:nvPr/>
        </p:nvSpPr>
        <p:spPr>
          <a:xfrm>
            <a:off x="8513805" y="1942847"/>
            <a:ext cx="924109" cy="3284956"/>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사각형: 둥근 모서리 2">
            <a:extLst>
              <a:ext uri="{FF2B5EF4-FFF2-40B4-BE49-F238E27FC236}">
                <a16:creationId xmlns:a16="http://schemas.microsoft.com/office/drawing/2014/main" id="{72C001FD-055C-4B65-04D8-A322AE5A3942}"/>
              </a:ext>
            </a:extLst>
          </p:cNvPr>
          <p:cNvSpPr/>
          <p:nvPr/>
        </p:nvSpPr>
        <p:spPr>
          <a:xfrm>
            <a:off x="4567055" y="2010556"/>
            <a:ext cx="1953897" cy="460795"/>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사각형: 둥근 모서리 2">
            <a:extLst>
              <a:ext uri="{FF2B5EF4-FFF2-40B4-BE49-F238E27FC236}">
                <a16:creationId xmlns:a16="http://schemas.microsoft.com/office/drawing/2014/main" id="{B10FC386-F007-E635-ACEC-CF4B393A8AB6}"/>
              </a:ext>
            </a:extLst>
          </p:cNvPr>
          <p:cNvSpPr/>
          <p:nvPr/>
        </p:nvSpPr>
        <p:spPr>
          <a:xfrm>
            <a:off x="4567054" y="3381012"/>
            <a:ext cx="1953897" cy="180336"/>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8832001E-B96B-0ED8-7154-0AC2F40CD89E}"/>
              </a:ext>
            </a:extLst>
          </p:cNvPr>
          <p:cNvSpPr txBox="1"/>
          <p:nvPr/>
        </p:nvSpPr>
        <p:spPr>
          <a:xfrm>
            <a:off x="6626097" y="2423017"/>
            <a:ext cx="3570208" cy="646331"/>
          </a:xfrm>
          <a:prstGeom prst="rect">
            <a:avLst/>
          </a:prstGeom>
          <a:noFill/>
        </p:spPr>
        <p:txBody>
          <a:bodyPr wrap="none" rtlCol="0">
            <a:spAutoFit/>
          </a:bodyPr>
          <a:lstStyle/>
          <a:p>
            <a:r>
              <a:rPr kumimoji="1" lang="en-US" altLang="ko-KR" b="1" dirty="0">
                <a:solidFill>
                  <a:srgbClr val="0070C0"/>
                </a:solidFill>
              </a:rPr>
              <a:t>calculate only necessary gates</a:t>
            </a:r>
          </a:p>
          <a:p>
            <a:r>
              <a:rPr lang="ko-KR" altLang="en-US" b="1" dirty="0">
                <a:solidFill>
                  <a:srgbClr val="0070C0"/>
                </a:solidFill>
                <a:ea typeface="서울남산체 M" panose="02020503020101020101" pitchFamily="18" charset="-127"/>
              </a:rPr>
              <a:t>→</a:t>
            </a:r>
            <a:r>
              <a:rPr lang="ko-KR" altLang="en-US" b="1" dirty="0">
                <a:solidFill>
                  <a:srgbClr val="0070C0"/>
                </a:solidFill>
                <a:latin typeface="서울남산체 M" panose="02020503020101020101" pitchFamily="18" charset="-127"/>
                <a:ea typeface="서울남산체 M" panose="02020503020101020101" pitchFamily="18" charset="-127"/>
              </a:rPr>
              <a:t> </a:t>
            </a:r>
            <a:r>
              <a:rPr kumimoji="1" lang="en-US" altLang="ko-KR" b="1" dirty="0">
                <a:solidFill>
                  <a:srgbClr val="0070C0"/>
                </a:solidFill>
              </a:rPr>
              <a:t>save CNOT gates</a:t>
            </a:r>
            <a:endParaRPr kumimoji="1" lang="ko-KR" altLang="en-US" b="1" dirty="0">
              <a:solidFill>
                <a:srgbClr val="0070C0"/>
              </a:solidFill>
            </a:endParaRPr>
          </a:p>
        </p:txBody>
      </p:sp>
      <p:grpSp>
        <p:nvGrpSpPr>
          <p:cNvPr id="21" name="그룹 20">
            <a:extLst>
              <a:ext uri="{FF2B5EF4-FFF2-40B4-BE49-F238E27FC236}">
                <a16:creationId xmlns:a16="http://schemas.microsoft.com/office/drawing/2014/main" id="{F9CB4DC2-D930-F36D-B618-D9182C846478}"/>
              </a:ext>
            </a:extLst>
          </p:cNvPr>
          <p:cNvGrpSpPr/>
          <p:nvPr/>
        </p:nvGrpSpPr>
        <p:grpSpPr>
          <a:xfrm>
            <a:off x="9500975" y="4137806"/>
            <a:ext cx="1992853" cy="651966"/>
            <a:chOff x="9437914" y="2560114"/>
            <a:chExt cx="1992853" cy="651966"/>
          </a:xfrm>
        </p:grpSpPr>
        <p:sp>
          <p:nvSpPr>
            <p:cNvPr id="10" name="TextBox 9">
              <a:extLst>
                <a:ext uri="{FF2B5EF4-FFF2-40B4-BE49-F238E27FC236}">
                  <a16:creationId xmlns:a16="http://schemas.microsoft.com/office/drawing/2014/main" id="{BE190936-7860-8226-C7BC-B96B6CD2E02B}"/>
                </a:ext>
              </a:extLst>
            </p:cNvPr>
            <p:cNvSpPr txBox="1"/>
            <p:nvPr/>
          </p:nvSpPr>
          <p:spPr>
            <a:xfrm>
              <a:off x="9437914" y="2560114"/>
              <a:ext cx="1992853" cy="369332"/>
            </a:xfrm>
            <a:prstGeom prst="rect">
              <a:avLst/>
            </a:prstGeom>
            <a:noFill/>
          </p:spPr>
          <p:txBody>
            <a:bodyPr wrap="none" rtlCol="0">
              <a:spAutoFit/>
            </a:bodyPr>
            <a:lstStyle/>
            <a:p>
              <a:r>
                <a:rPr kumimoji="1" lang="en-US" altLang="ko-KR" b="1" dirty="0">
                  <a:solidFill>
                    <a:srgbClr val="00B050"/>
                  </a:solidFill>
                </a:rPr>
                <a:t>Inverse operator</a:t>
              </a:r>
              <a:endParaRPr kumimoji="1" lang="ko-KR" altLang="en-US" b="1" dirty="0">
                <a:solidFill>
                  <a:srgbClr val="00B050"/>
                </a:solidFill>
              </a:endParaRPr>
            </a:p>
          </p:txBody>
        </p:sp>
        <p:sp>
          <p:nvSpPr>
            <p:cNvPr id="18" name="TextBox 17">
              <a:extLst>
                <a:ext uri="{FF2B5EF4-FFF2-40B4-BE49-F238E27FC236}">
                  <a16:creationId xmlns:a16="http://schemas.microsoft.com/office/drawing/2014/main" id="{DA43CA7B-0DD2-B438-980A-522FD47052D9}"/>
                </a:ext>
              </a:extLst>
            </p:cNvPr>
            <p:cNvSpPr txBox="1"/>
            <p:nvPr/>
          </p:nvSpPr>
          <p:spPr>
            <a:xfrm>
              <a:off x="9454160" y="2842748"/>
              <a:ext cx="1947969" cy="369332"/>
            </a:xfrm>
            <a:prstGeom prst="rect">
              <a:avLst/>
            </a:prstGeom>
            <a:noFill/>
          </p:spPr>
          <p:txBody>
            <a:bodyPr wrap="none" rtlCol="0">
              <a:spAutoFit/>
            </a:bodyPr>
            <a:lstStyle/>
            <a:p>
              <a:r>
                <a:rPr lang="ko-KR" altLang="en-US" b="1" dirty="0">
                  <a:solidFill>
                    <a:srgbClr val="00B050"/>
                  </a:solidFill>
                  <a:ea typeface="서울남산체 M" panose="02020503020101020101" pitchFamily="18" charset="-127"/>
                </a:rPr>
                <a:t>→</a:t>
              </a:r>
              <a:r>
                <a:rPr lang="ko-KR" altLang="en-US" b="1" dirty="0">
                  <a:solidFill>
                    <a:srgbClr val="00B050"/>
                  </a:solidFill>
                  <a:latin typeface="서울남산체 M" panose="02020503020101020101" pitchFamily="18" charset="-127"/>
                  <a:ea typeface="서울남산체 M" panose="02020503020101020101" pitchFamily="18" charset="-127"/>
                </a:rPr>
                <a:t> </a:t>
              </a:r>
              <a:r>
                <a:rPr kumimoji="1" lang="en-US" altLang="ko-KR" b="1" dirty="0">
                  <a:solidFill>
                    <a:srgbClr val="00B050"/>
                  </a:solidFill>
                </a:rPr>
                <a:t>save 2 qubits</a:t>
              </a:r>
              <a:endParaRPr kumimoji="1" lang="ko-KR" altLang="en-US" b="1" dirty="0">
                <a:solidFill>
                  <a:srgbClr val="00B050"/>
                </a:solidFill>
              </a:endParaRPr>
            </a:p>
          </p:txBody>
        </p:sp>
      </p:grpSp>
      <p:sp>
        <p:nvSpPr>
          <p:cNvPr id="20" name="사각형: 둥근 모서리 2">
            <a:extLst>
              <a:ext uri="{FF2B5EF4-FFF2-40B4-BE49-F238E27FC236}">
                <a16:creationId xmlns:a16="http://schemas.microsoft.com/office/drawing/2014/main" id="{B9F850CF-838E-0956-8427-1B6DF39C866B}"/>
              </a:ext>
            </a:extLst>
          </p:cNvPr>
          <p:cNvSpPr/>
          <p:nvPr/>
        </p:nvSpPr>
        <p:spPr>
          <a:xfrm>
            <a:off x="5205763" y="2471351"/>
            <a:ext cx="1315188" cy="180336"/>
          </a:xfrm>
          <a:prstGeom prst="roundRect">
            <a:avLst>
              <a:gd name="adj" fmla="val 463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사각형: 둥근 모서리 2">
            <a:extLst>
              <a:ext uri="{FF2B5EF4-FFF2-40B4-BE49-F238E27FC236}">
                <a16:creationId xmlns:a16="http://schemas.microsoft.com/office/drawing/2014/main" id="{04003E7B-4CAD-BEC7-11B9-6022ADADE348}"/>
              </a:ext>
            </a:extLst>
          </p:cNvPr>
          <p:cNvSpPr/>
          <p:nvPr/>
        </p:nvSpPr>
        <p:spPr>
          <a:xfrm>
            <a:off x="4567055" y="3677011"/>
            <a:ext cx="1953897" cy="460795"/>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사각형: 둥근 모서리 2">
            <a:extLst>
              <a:ext uri="{FF2B5EF4-FFF2-40B4-BE49-F238E27FC236}">
                <a16:creationId xmlns:a16="http://schemas.microsoft.com/office/drawing/2014/main" id="{6DF0329E-298F-F586-2976-AC353B2919F2}"/>
              </a:ext>
            </a:extLst>
          </p:cNvPr>
          <p:cNvSpPr/>
          <p:nvPr/>
        </p:nvSpPr>
        <p:spPr>
          <a:xfrm>
            <a:off x="4567054" y="5047467"/>
            <a:ext cx="1953897" cy="180336"/>
          </a:xfrm>
          <a:prstGeom prst="roundRect">
            <a:avLst>
              <a:gd name="adj" fmla="val 4630"/>
            </a:avLst>
          </a:prstGeom>
          <a:solidFill>
            <a:srgbClr val="92D05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74049DE3-4A5D-C828-2F44-D98555BF7BD9}"/>
              </a:ext>
            </a:extLst>
          </p:cNvPr>
          <p:cNvSpPr/>
          <p:nvPr/>
        </p:nvSpPr>
        <p:spPr>
          <a:xfrm>
            <a:off x="395674" y="3650949"/>
            <a:ext cx="2967090" cy="44603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656A71-7D55-80A8-F214-B0B77138823E}"/>
                  </a:ext>
                </a:extLst>
              </p:cNvPr>
              <p:cNvSpPr txBox="1"/>
              <p:nvPr/>
            </p:nvSpPr>
            <p:spPr>
              <a:xfrm>
                <a:off x="9543798" y="4750866"/>
                <a:ext cx="1894813" cy="394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dirty="0" smtClean="0">
                              <a:solidFill>
                                <a:srgbClr val="00B050"/>
                              </a:solidFill>
                              <a:latin typeface="Cambria Math" panose="02040503050406030204" pitchFamily="18" charset="0"/>
                              <a:ea typeface="서울남산체 M" panose="02020503020101020101" pitchFamily="18" charset="-127"/>
                            </a:rPr>
                          </m:ctrlPr>
                        </m:sSubPr>
                        <m:e>
                          <m:r>
                            <a:rPr lang="en-US" altLang="ko-KR" b="1" i="1" dirty="0" smtClean="0">
                              <a:solidFill>
                                <a:srgbClr val="00B050"/>
                              </a:solidFill>
                              <a:latin typeface="Cambria Math" panose="02040503050406030204" pitchFamily="18" charset="0"/>
                              <a:ea typeface="서울남산체 M" panose="02020503020101020101" pitchFamily="18" charset="-127"/>
                            </a:rPr>
                            <m:t>𝒕</m:t>
                          </m:r>
                        </m:e>
                        <m:sub>
                          <m:r>
                            <a:rPr lang="en-US" altLang="ko-KR" b="1" i="1" dirty="0" smtClean="0">
                              <a:solidFill>
                                <a:srgbClr val="00B050"/>
                              </a:solidFill>
                              <a:latin typeface="Cambria Math" panose="02040503050406030204" pitchFamily="18" charset="0"/>
                              <a:ea typeface="서울남산체 M" panose="02020503020101020101" pitchFamily="18" charset="-127"/>
                            </a:rPr>
                            <m:t>𝒙</m:t>
                          </m:r>
                        </m:sub>
                      </m:sSub>
                      <m:r>
                        <a:rPr lang="en-US" altLang="ko-KR" b="1" i="1" dirty="0" smtClean="0">
                          <a:solidFill>
                            <a:srgbClr val="00B050"/>
                          </a:solidFill>
                          <a:latin typeface="Cambria Math" panose="02040503050406030204" pitchFamily="18" charset="0"/>
                          <a:ea typeface="서울남산체 M" panose="02020503020101020101" pitchFamily="18" charset="-127"/>
                        </a:rPr>
                        <m:t>=</m:t>
                      </m:r>
                      <m:sSub>
                        <m:sSubPr>
                          <m:ctrlPr>
                            <a:rPr lang="en-US" altLang="ko-KR" b="1" i="1" dirty="0" smtClean="0">
                              <a:solidFill>
                                <a:srgbClr val="00B050"/>
                              </a:solidFill>
                              <a:latin typeface="Cambria Math" panose="02040503050406030204" pitchFamily="18" charset="0"/>
                              <a:ea typeface="서울남산체 M" panose="02020503020101020101" pitchFamily="18" charset="-127"/>
                            </a:rPr>
                          </m:ctrlPr>
                        </m:sSubPr>
                        <m:e>
                          <m:r>
                            <a:rPr lang="en-US" altLang="ko-KR" b="1" i="1" dirty="0" smtClean="0">
                              <a:solidFill>
                                <a:srgbClr val="00B050"/>
                              </a:solidFill>
                              <a:latin typeface="Cambria Math" panose="02040503050406030204" pitchFamily="18" charset="0"/>
                              <a:ea typeface="서울남산체 M" panose="02020503020101020101" pitchFamily="18" charset="-127"/>
                            </a:rPr>
                            <m:t>𝒙</m:t>
                          </m:r>
                        </m:e>
                        <m:sub>
                          <m:r>
                            <a:rPr lang="en-US" altLang="ko-KR" b="1" i="1" dirty="0" smtClean="0">
                              <a:solidFill>
                                <a:srgbClr val="00B050"/>
                              </a:solidFill>
                              <a:latin typeface="Cambria Math" panose="02040503050406030204" pitchFamily="18" charset="0"/>
                              <a:ea typeface="서울남산체 M" panose="02020503020101020101" pitchFamily="18" charset="-127"/>
                            </a:rPr>
                            <m:t>𝟎</m:t>
                          </m:r>
                        </m:sub>
                      </m:sSub>
                      <m:r>
                        <a:rPr lang="en-US" altLang="ko-KR" b="1" i="1" dirty="0" smtClean="0">
                          <a:solidFill>
                            <a:srgbClr val="00B050"/>
                          </a:solidFill>
                          <a:latin typeface="Cambria Math" panose="02040503050406030204" pitchFamily="18" charset="0"/>
                          <a:ea typeface="서울남산체 M" panose="02020503020101020101" pitchFamily="18" charset="-127"/>
                        </a:rPr>
                        <m:t>, </m:t>
                      </m:r>
                      <m:sSub>
                        <m:sSubPr>
                          <m:ctrlPr>
                            <a:rPr lang="en-US" altLang="ko-KR" b="1" i="1" dirty="0" smtClean="0">
                              <a:solidFill>
                                <a:srgbClr val="00B050"/>
                              </a:solidFill>
                              <a:latin typeface="Cambria Math" panose="02040503050406030204" pitchFamily="18" charset="0"/>
                              <a:ea typeface="서울남산체 M" panose="02020503020101020101" pitchFamily="18" charset="-127"/>
                            </a:rPr>
                          </m:ctrlPr>
                        </m:sSubPr>
                        <m:e>
                          <m:r>
                            <a:rPr lang="en-US" altLang="ko-KR" b="1" i="1" dirty="0" smtClean="0">
                              <a:solidFill>
                                <a:srgbClr val="00B050"/>
                              </a:solidFill>
                              <a:latin typeface="Cambria Math" panose="02040503050406030204" pitchFamily="18" charset="0"/>
                              <a:ea typeface="서울남산체 M" panose="02020503020101020101" pitchFamily="18" charset="-127"/>
                            </a:rPr>
                            <m:t>𝒕</m:t>
                          </m:r>
                        </m:e>
                        <m:sub>
                          <m:r>
                            <a:rPr lang="en-US" altLang="ko-KR" b="1" i="1" dirty="0" smtClean="0">
                              <a:solidFill>
                                <a:srgbClr val="00B050"/>
                              </a:solidFill>
                              <a:latin typeface="Cambria Math" panose="02040503050406030204" pitchFamily="18" charset="0"/>
                              <a:ea typeface="서울남산체 M" panose="02020503020101020101" pitchFamily="18" charset="-127"/>
                            </a:rPr>
                            <m:t>𝒚</m:t>
                          </m:r>
                        </m:sub>
                      </m:sSub>
                      <m:r>
                        <a:rPr lang="en-US" altLang="ko-KR" b="1" i="1" dirty="0" smtClean="0">
                          <a:solidFill>
                            <a:srgbClr val="00B050"/>
                          </a:solidFill>
                          <a:latin typeface="Cambria Math" panose="02040503050406030204" pitchFamily="18" charset="0"/>
                          <a:ea typeface="서울남산체 M" panose="02020503020101020101" pitchFamily="18" charset="-127"/>
                        </a:rPr>
                        <m:t>=</m:t>
                      </m:r>
                      <m:sSub>
                        <m:sSubPr>
                          <m:ctrlPr>
                            <a:rPr lang="en-US" altLang="ko-KR" b="1" i="1" dirty="0" smtClean="0">
                              <a:solidFill>
                                <a:srgbClr val="00B050"/>
                              </a:solidFill>
                              <a:latin typeface="Cambria Math" panose="02040503050406030204" pitchFamily="18" charset="0"/>
                              <a:ea typeface="서울남산체 M" panose="02020503020101020101" pitchFamily="18" charset="-127"/>
                            </a:rPr>
                          </m:ctrlPr>
                        </m:sSubPr>
                        <m:e>
                          <m:r>
                            <a:rPr lang="en-US" altLang="ko-KR" b="1" i="1" dirty="0" smtClean="0">
                              <a:solidFill>
                                <a:srgbClr val="00B050"/>
                              </a:solidFill>
                              <a:latin typeface="Cambria Math" panose="02040503050406030204" pitchFamily="18" charset="0"/>
                              <a:ea typeface="서울남산체 M" panose="02020503020101020101" pitchFamily="18" charset="-127"/>
                            </a:rPr>
                            <m:t>𝒚</m:t>
                          </m:r>
                        </m:e>
                        <m:sub>
                          <m:r>
                            <a:rPr lang="en-US" altLang="ko-KR" b="1" i="1" dirty="0" smtClean="0">
                              <a:solidFill>
                                <a:srgbClr val="00B050"/>
                              </a:solidFill>
                              <a:latin typeface="Cambria Math" panose="02040503050406030204" pitchFamily="18" charset="0"/>
                              <a:ea typeface="서울남산체 M" panose="02020503020101020101" pitchFamily="18" charset="-127"/>
                            </a:rPr>
                            <m:t>𝟎</m:t>
                          </m:r>
                        </m:sub>
                      </m:sSub>
                    </m:oMath>
                  </m:oMathPara>
                </a14:m>
                <a:endParaRPr kumimoji="1" lang="ko-KR" altLang="en-US" b="1" dirty="0">
                  <a:solidFill>
                    <a:srgbClr val="00B050"/>
                  </a:solidFill>
                </a:endParaRPr>
              </a:p>
            </p:txBody>
          </p:sp>
        </mc:Choice>
        <mc:Fallback xmlns="">
          <p:sp>
            <p:nvSpPr>
              <p:cNvPr id="4" name="TextBox 3">
                <a:extLst>
                  <a:ext uri="{FF2B5EF4-FFF2-40B4-BE49-F238E27FC236}">
                    <a16:creationId xmlns:a16="http://schemas.microsoft.com/office/drawing/2014/main" id="{DE656A71-7D55-80A8-F214-B0B77138823E}"/>
                  </a:ext>
                </a:extLst>
              </p:cNvPr>
              <p:cNvSpPr txBox="1">
                <a:spLocks noRot="1" noChangeAspect="1" noMove="1" noResize="1" noEditPoints="1" noAdjustHandles="1" noChangeArrowheads="1" noChangeShapeType="1" noTextEdit="1"/>
              </p:cNvSpPr>
              <p:nvPr/>
            </p:nvSpPr>
            <p:spPr>
              <a:xfrm>
                <a:off x="9543798" y="4750866"/>
                <a:ext cx="1894813" cy="394788"/>
              </a:xfrm>
              <a:prstGeom prst="rect">
                <a:avLst/>
              </a:prstGeom>
              <a:blipFill>
                <a:blip r:embed="rId5"/>
                <a:stretch>
                  <a:fillRect b="-3030"/>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12B06BEE-D139-2381-7FF0-D1BD85D318B2}"/>
              </a:ext>
            </a:extLst>
          </p:cNvPr>
          <p:cNvPicPr>
            <a:picLocks noChangeAspect="1"/>
          </p:cNvPicPr>
          <p:nvPr/>
        </p:nvPicPr>
        <p:blipFill rotWithShape="1">
          <a:blip r:embed="rId6"/>
          <a:srcRect l="15356" t="8495"/>
          <a:stretch/>
        </p:blipFill>
        <p:spPr>
          <a:xfrm>
            <a:off x="6711536" y="1630197"/>
            <a:ext cx="2473728" cy="263662"/>
          </a:xfrm>
          <a:prstGeom prst="rect">
            <a:avLst/>
          </a:prstGeom>
          <a:ln w="19050">
            <a:solidFill>
              <a:schemeClr val="accent1"/>
            </a:solidFill>
          </a:ln>
        </p:spPr>
      </p:pic>
      <p:sp>
        <p:nvSpPr>
          <p:cNvPr id="7" name="사각형: 둥근 모서리 2">
            <a:extLst>
              <a:ext uri="{FF2B5EF4-FFF2-40B4-BE49-F238E27FC236}">
                <a16:creationId xmlns:a16="http://schemas.microsoft.com/office/drawing/2014/main" id="{C4ACB2BD-6AC1-18F0-6B81-C81C5374C256}"/>
              </a:ext>
            </a:extLst>
          </p:cNvPr>
          <p:cNvSpPr/>
          <p:nvPr/>
        </p:nvSpPr>
        <p:spPr>
          <a:xfrm>
            <a:off x="7488076" y="1662346"/>
            <a:ext cx="1025729" cy="180336"/>
          </a:xfrm>
          <a:prstGeom prst="roundRect">
            <a:avLst>
              <a:gd name="adj" fmla="val 4630"/>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4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오른쪽 화살표[R] 8">
            <a:extLst>
              <a:ext uri="{FF2B5EF4-FFF2-40B4-BE49-F238E27FC236}">
                <a16:creationId xmlns:a16="http://schemas.microsoft.com/office/drawing/2014/main" id="{5E9321E4-8390-513C-CCF1-158CAED7D693}"/>
              </a:ext>
            </a:extLst>
          </p:cNvPr>
          <p:cNvSpPr/>
          <p:nvPr/>
        </p:nvSpPr>
        <p:spPr>
          <a:xfrm>
            <a:off x="685800" y="4601699"/>
            <a:ext cx="11079992" cy="1827674"/>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 name="제목 1"/>
          <p:cNvSpPr>
            <a:spLocks noGrp="1"/>
          </p:cNvSpPr>
          <p:nvPr>
            <p:ph type="title"/>
          </p:nvPr>
        </p:nvSpPr>
        <p:spPr/>
        <p:txBody>
          <a:bodyPr/>
          <a:lstStyle/>
          <a:p>
            <a:r>
              <a:rPr lang="en-US" altLang="ko-KR" dirty="0">
                <a:latin typeface="서울남산체 B" panose="02020503020101020101" pitchFamily="18" charset="-127"/>
                <a:ea typeface="서울남산체 B" panose="02020503020101020101" pitchFamily="18" charset="-127"/>
              </a:rPr>
              <a:t>SCHWAEMM128-128</a:t>
            </a:r>
            <a:endParaRPr lang="ko-KR" altLang="en-US" dirty="0">
              <a:latin typeface="서울남산체 B" panose="02020503020101020101" pitchFamily="18" charset="-127"/>
              <a:ea typeface="서울남산체 B" panose="02020503020101020101" pitchFamily="18" charset="-127"/>
            </a:endParaRPr>
          </a:p>
        </p:txBody>
      </p:sp>
      <p:pic>
        <p:nvPicPr>
          <p:cNvPr id="180" name="그림 179">
            <a:extLst>
              <a:ext uri="{FF2B5EF4-FFF2-40B4-BE49-F238E27FC236}">
                <a16:creationId xmlns:a16="http://schemas.microsoft.com/office/drawing/2014/main" id="{158D164B-8741-4A6F-1570-9A01AD0BA12D}"/>
              </a:ext>
            </a:extLst>
          </p:cNvPr>
          <p:cNvPicPr>
            <a:picLocks noChangeAspect="1"/>
          </p:cNvPicPr>
          <p:nvPr/>
        </p:nvPicPr>
        <p:blipFill rotWithShape="1">
          <a:blip r:embed="rId3"/>
          <a:srcRect b="19067"/>
          <a:stretch/>
        </p:blipFill>
        <p:spPr>
          <a:xfrm>
            <a:off x="1667969" y="1594093"/>
            <a:ext cx="9115654" cy="2487671"/>
          </a:xfrm>
          <a:prstGeom prst="rect">
            <a:avLst/>
          </a:prstGeom>
        </p:spPr>
      </p:pic>
      <p:sp>
        <p:nvSpPr>
          <p:cNvPr id="3" name="TextBox 2">
            <a:extLst>
              <a:ext uri="{FF2B5EF4-FFF2-40B4-BE49-F238E27FC236}">
                <a16:creationId xmlns:a16="http://schemas.microsoft.com/office/drawing/2014/main" id="{F954C313-3B63-C98A-203E-5E2CF22FC9E5}"/>
              </a:ext>
            </a:extLst>
          </p:cNvPr>
          <p:cNvSpPr txBox="1"/>
          <p:nvPr/>
        </p:nvSpPr>
        <p:spPr>
          <a:xfrm>
            <a:off x="1006124" y="5024737"/>
            <a:ext cx="2149948" cy="461665"/>
          </a:xfrm>
          <a:prstGeom prst="rect">
            <a:avLst/>
          </a:prstGeom>
          <a:noFill/>
        </p:spPr>
        <p:txBody>
          <a:bodyPr wrap="none" rtlCol="0">
            <a:spAutoFit/>
          </a:bodyPr>
          <a:lstStyle/>
          <a:p>
            <a:r>
              <a:rPr kumimoji="1" lang="en-US" altLang="ko-KR" sz="2400" b="1" dirty="0"/>
              <a:t>Padding Data</a:t>
            </a:r>
            <a:endParaRPr kumimoji="1" lang="ko-KR" altLang="en-US" sz="2400" b="1" dirty="0"/>
          </a:p>
        </p:txBody>
      </p:sp>
      <p:sp>
        <p:nvSpPr>
          <p:cNvPr id="5" name="TextBox 4">
            <a:extLst>
              <a:ext uri="{FF2B5EF4-FFF2-40B4-BE49-F238E27FC236}">
                <a16:creationId xmlns:a16="http://schemas.microsoft.com/office/drawing/2014/main" id="{9A05C7CF-8F97-2C88-A439-6C8E9B729A93}"/>
              </a:ext>
            </a:extLst>
          </p:cNvPr>
          <p:cNvSpPr txBox="1"/>
          <p:nvPr/>
        </p:nvSpPr>
        <p:spPr>
          <a:xfrm>
            <a:off x="2081098" y="5518337"/>
            <a:ext cx="2797561" cy="461665"/>
          </a:xfrm>
          <a:prstGeom prst="rect">
            <a:avLst/>
          </a:prstGeom>
          <a:noFill/>
        </p:spPr>
        <p:txBody>
          <a:bodyPr wrap="none" rtlCol="0">
            <a:spAutoFit/>
          </a:bodyPr>
          <a:lstStyle/>
          <a:p>
            <a:r>
              <a:rPr kumimoji="1" lang="en-US" altLang="ko-KR" sz="2400" b="1" dirty="0"/>
              <a:t>State Initialization</a:t>
            </a:r>
            <a:endParaRPr kumimoji="1" lang="ko-KR" altLang="en-US" sz="2400" b="1" dirty="0"/>
          </a:p>
        </p:txBody>
      </p:sp>
      <p:sp>
        <p:nvSpPr>
          <p:cNvPr id="6" name="TextBox 5">
            <a:extLst>
              <a:ext uri="{FF2B5EF4-FFF2-40B4-BE49-F238E27FC236}">
                <a16:creationId xmlns:a16="http://schemas.microsoft.com/office/drawing/2014/main" id="{33D8B3B2-0BDA-ED49-014B-35001F9E8F1F}"/>
              </a:ext>
            </a:extLst>
          </p:cNvPr>
          <p:cNvSpPr txBox="1"/>
          <p:nvPr/>
        </p:nvSpPr>
        <p:spPr>
          <a:xfrm>
            <a:off x="3815913" y="5024736"/>
            <a:ext cx="4613764" cy="461665"/>
          </a:xfrm>
          <a:prstGeom prst="rect">
            <a:avLst/>
          </a:prstGeom>
          <a:noFill/>
        </p:spPr>
        <p:txBody>
          <a:bodyPr wrap="none" rtlCol="0">
            <a:spAutoFit/>
          </a:bodyPr>
          <a:lstStyle/>
          <a:p>
            <a:r>
              <a:rPr kumimoji="1" lang="en-US" altLang="ko-KR" sz="2400" b="1" dirty="0"/>
              <a:t>Processing of associated data</a:t>
            </a:r>
            <a:endParaRPr kumimoji="1" lang="ko-KR" altLang="en-US" sz="2400" b="1" dirty="0"/>
          </a:p>
        </p:txBody>
      </p:sp>
      <p:sp>
        <p:nvSpPr>
          <p:cNvPr id="7" name="TextBox 6">
            <a:extLst>
              <a:ext uri="{FF2B5EF4-FFF2-40B4-BE49-F238E27FC236}">
                <a16:creationId xmlns:a16="http://schemas.microsoft.com/office/drawing/2014/main" id="{2054074E-1E75-C4D0-4CDC-C576BC226878}"/>
              </a:ext>
            </a:extLst>
          </p:cNvPr>
          <p:cNvSpPr txBox="1"/>
          <p:nvPr/>
        </p:nvSpPr>
        <p:spPr>
          <a:xfrm>
            <a:off x="7727268" y="5459465"/>
            <a:ext cx="1790875" cy="461665"/>
          </a:xfrm>
          <a:prstGeom prst="rect">
            <a:avLst/>
          </a:prstGeom>
          <a:noFill/>
        </p:spPr>
        <p:txBody>
          <a:bodyPr wrap="none" rtlCol="0">
            <a:spAutoFit/>
          </a:bodyPr>
          <a:lstStyle/>
          <a:p>
            <a:r>
              <a:rPr kumimoji="1" lang="en-US" altLang="ko-KR" sz="2400" b="1" dirty="0"/>
              <a:t>Encrypting</a:t>
            </a:r>
            <a:endParaRPr kumimoji="1" lang="ko-KR" altLang="en-US" sz="2400" b="1" dirty="0"/>
          </a:p>
        </p:txBody>
      </p:sp>
      <p:sp>
        <p:nvSpPr>
          <p:cNvPr id="8" name="TextBox 7">
            <a:extLst>
              <a:ext uri="{FF2B5EF4-FFF2-40B4-BE49-F238E27FC236}">
                <a16:creationId xmlns:a16="http://schemas.microsoft.com/office/drawing/2014/main" id="{626D9696-6C9E-6BF1-5C29-A47E00A82233}"/>
              </a:ext>
            </a:extLst>
          </p:cNvPr>
          <p:cNvSpPr txBox="1"/>
          <p:nvPr/>
        </p:nvSpPr>
        <p:spPr>
          <a:xfrm>
            <a:off x="9089518" y="5030840"/>
            <a:ext cx="1874231" cy="461665"/>
          </a:xfrm>
          <a:prstGeom prst="rect">
            <a:avLst/>
          </a:prstGeom>
          <a:noFill/>
        </p:spPr>
        <p:txBody>
          <a:bodyPr wrap="none" rtlCol="0">
            <a:spAutoFit/>
          </a:bodyPr>
          <a:lstStyle/>
          <a:p>
            <a:r>
              <a:rPr kumimoji="1" lang="en-US" altLang="ko-KR" sz="2400" b="1" dirty="0"/>
              <a:t>Finalization</a:t>
            </a:r>
            <a:endParaRPr kumimoji="1" lang="ko-KR" altLang="en-US" sz="2400" b="1" dirty="0"/>
          </a:p>
        </p:txBody>
      </p:sp>
      <p:sp>
        <p:nvSpPr>
          <p:cNvPr id="4" name="TextBox 3">
            <a:extLst>
              <a:ext uri="{FF2B5EF4-FFF2-40B4-BE49-F238E27FC236}">
                <a16:creationId xmlns:a16="http://schemas.microsoft.com/office/drawing/2014/main" id="{4582B1E2-95AF-3F93-BB7D-ED7122D644B6}"/>
              </a:ext>
            </a:extLst>
          </p:cNvPr>
          <p:cNvSpPr txBox="1"/>
          <p:nvPr/>
        </p:nvSpPr>
        <p:spPr>
          <a:xfrm>
            <a:off x="4149916" y="4259583"/>
            <a:ext cx="4279761" cy="369332"/>
          </a:xfrm>
          <a:prstGeom prst="rect">
            <a:avLst/>
          </a:prstGeom>
          <a:solidFill>
            <a:schemeClr val="bg1"/>
          </a:solidFill>
        </p:spPr>
        <p:txBody>
          <a:bodyPr wrap="none" rtlCol="0">
            <a:spAutoFit/>
          </a:bodyPr>
          <a:lstStyle/>
          <a:p>
            <a:r>
              <a:rPr kumimoji="1" lang="en-US" altLang="ko-KR" dirty="0"/>
              <a:t>Fig. 2: Process of SCHWAEMM128-128</a:t>
            </a:r>
            <a:endParaRPr kumimoji="1" lang="ko-KR" altLang="en-US" dirty="0"/>
          </a:p>
        </p:txBody>
      </p:sp>
    </p:spTree>
    <p:extLst>
      <p:ext uri="{BB962C8B-B14F-4D97-AF65-F5344CB8AC3E}">
        <p14:creationId xmlns:p14="http://schemas.microsoft.com/office/powerpoint/2010/main" val="2978180847"/>
      </p:ext>
    </p:extLst>
  </p:cSld>
  <p:clrMapOvr>
    <a:masterClrMapping/>
  </p:clrMapOvr>
</p:sld>
</file>

<file path=ppt/theme/theme1.xml><?xml version="1.0" encoding="utf-8"?>
<a:theme xmlns:a="http://schemas.openxmlformats.org/drawingml/2006/main" name="제목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제목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제목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11186</TotalTime>
  <Words>2766</Words>
  <Application>Microsoft Macintosh PowerPoint</Application>
  <PresentationFormat>와이드스크린</PresentationFormat>
  <Paragraphs>285</Paragraphs>
  <Slides>19</Slides>
  <Notes>19</Notes>
  <HiddenSlides>0</HiddenSlides>
  <MMClips>0</MMClips>
  <ScaleCrop>false</ScaleCrop>
  <HeadingPairs>
    <vt:vector size="6" baseType="variant">
      <vt:variant>
        <vt:lpstr>사용한 글꼴</vt:lpstr>
      </vt:variant>
      <vt:variant>
        <vt:i4>8</vt:i4>
      </vt:variant>
      <vt:variant>
        <vt:lpstr>테마</vt:lpstr>
      </vt:variant>
      <vt:variant>
        <vt:i4>3</vt:i4>
      </vt:variant>
      <vt:variant>
        <vt:lpstr>슬라이드 제목</vt:lpstr>
      </vt:variant>
      <vt:variant>
        <vt:i4>19</vt:i4>
      </vt:variant>
    </vt:vector>
  </HeadingPairs>
  <TitlesOfParts>
    <vt:vector size="30" baseType="lpstr">
      <vt:lpstr>서울남산체 L</vt:lpstr>
      <vt:lpstr>Code2000</vt:lpstr>
      <vt:lpstr>서울남산체 B</vt:lpstr>
      <vt:lpstr>Cambria Math</vt:lpstr>
      <vt:lpstr>SEOULNAMSAN M</vt:lpstr>
      <vt:lpstr>Arial</vt:lpstr>
      <vt:lpstr>맑은 고딕</vt:lpstr>
      <vt:lpstr>서울남산체 M</vt:lpstr>
      <vt:lpstr>제목 테마</vt:lpstr>
      <vt:lpstr>1_제목 테마</vt:lpstr>
      <vt:lpstr>2_제목 테마</vt:lpstr>
      <vt:lpstr>Grover on Sparkle</vt:lpstr>
      <vt:lpstr>PowerPoint 프레젠테이션</vt:lpstr>
      <vt:lpstr>Motivation (Introduction)</vt:lpstr>
      <vt:lpstr>Contribution (Introduction)</vt:lpstr>
      <vt:lpstr>Quantum Gates (Background)</vt:lpstr>
      <vt:lpstr>Grover’s Algorithm for key search (Background)</vt:lpstr>
      <vt:lpstr>SPARKLE Permutation 1) Alzette</vt:lpstr>
      <vt:lpstr>SPARKLE Permutation 2) Diffusion operator</vt:lpstr>
      <vt:lpstr>SCHWAEMM128-128</vt:lpstr>
      <vt:lpstr>Padding Data &amp; State Initialization </vt:lpstr>
      <vt:lpstr>Processing of associated data</vt:lpstr>
      <vt:lpstr>Encrypting &amp; Finalization</vt:lpstr>
      <vt:lpstr>Cost Estimation for Grover Key Search</vt:lpstr>
      <vt:lpstr>Cost Estimation for Grover Key Search</vt:lpstr>
      <vt:lpstr>Cost Estimation for Grover Key Search</vt:lpstr>
      <vt:lpstr>Cost Estimation for Grover Key Search</vt:lpstr>
      <vt:lpstr>Cost Estimation for Grover Key Search</vt:lpstr>
      <vt:lpstr>Conclusion</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HD</dc:creator>
  <cp:lastModifiedBy>양유진</cp:lastModifiedBy>
  <cp:revision>252</cp:revision>
  <dcterms:created xsi:type="dcterms:W3CDTF">2019-03-05T04:29:07Z</dcterms:created>
  <dcterms:modified xsi:type="dcterms:W3CDTF">2022-08-29T03:34:51Z</dcterms:modified>
</cp:coreProperties>
</file>